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82"/>
  </p:notesMasterIdLst>
  <p:sldIdLst>
    <p:sldId id="449" r:id="rId5"/>
    <p:sldId id="316" r:id="rId6"/>
    <p:sldId id="317" r:id="rId7"/>
    <p:sldId id="437" r:id="rId8"/>
    <p:sldId id="443" r:id="rId9"/>
    <p:sldId id="340" r:id="rId10"/>
    <p:sldId id="341" r:id="rId11"/>
    <p:sldId id="342" r:id="rId12"/>
    <p:sldId id="318" r:id="rId13"/>
    <p:sldId id="446" r:id="rId14"/>
    <p:sldId id="439" r:id="rId15"/>
    <p:sldId id="444" r:id="rId16"/>
    <p:sldId id="445" r:id="rId17"/>
    <p:sldId id="440" r:id="rId18"/>
    <p:sldId id="441" r:id="rId19"/>
    <p:sldId id="392" r:id="rId20"/>
    <p:sldId id="393" r:id="rId21"/>
    <p:sldId id="319" r:id="rId22"/>
    <p:sldId id="320" r:id="rId23"/>
    <p:sldId id="344" r:id="rId24"/>
    <p:sldId id="345" r:id="rId25"/>
    <p:sldId id="327" r:id="rId26"/>
    <p:sldId id="328" r:id="rId27"/>
    <p:sldId id="381" r:id="rId28"/>
    <p:sldId id="329" r:id="rId29"/>
    <p:sldId id="330" r:id="rId30"/>
    <p:sldId id="394" r:id="rId31"/>
    <p:sldId id="395" r:id="rId32"/>
    <p:sldId id="391" r:id="rId33"/>
    <p:sldId id="398" r:id="rId34"/>
    <p:sldId id="396" r:id="rId35"/>
    <p:sldId id="397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47" r:id="rId44"/>
    <p:sldId id="407" r:id="rId45"/>
    <p:sldId id="408" r:id="rId46"/>
    <p:sldId id="409" r:id="rId47"/>
    <p:sldId id="410" r:id="rId48"/>
    <p:sldId id="448" r:id="rId49"/>
    <p:sldId id="411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383" r:id="rId65"/>
    <p:sldId id="38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2" r:id="rId74"/>
    <p:sldId id="371" r:id="rId75"/>
    <p:sldId id="370" r:id="rId76"/>
    <p:sldId id="376" r:id="rId77"/>
    <p:sldId id="375" r:id="rId78"/>
    <p:sldId id="377" r:id="rId79"/>
    <p:sldId id="374" r:id="rId80"/>
    <p:sldId id="378" r:id="rId8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5" autoAdjust="0"/>
    <p:restoredTop sz="95545" autoAdjust="0"/>
  </p:normalViewPr>
  <p:slideViewPr>
    <p:cSldViewPr>
      <p:cViewPr varScale="1">
        <p:scale>
          <a:sx n="100" d="100"/>
          <a:sy n="100" d="100"/>
        </p:scale>
        <p:origin x="1576" y="168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3F8DA-BB7A-4F89-BBE6-315529767A3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E46E645-4991-4FE7-8732-34AFAF17E73C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just"/>
          <a:r>
            <a:rPr lang="ru-RU" sz="1800" dirty="0" smtClean="0"/>
            <a:t>При использовании статических конструкторов типов необходимо следовать некоторым правилам, чтобы избежать ошибок компиляции</a:t>
          </a:r>
          <a:endParaRPr lang="ru-RU" sz="1800" dirty="0"/>
        </a:p>
      </dgm:t>
    </dgm:pt>
    <dgm:pt modelId="{4B4DA244-3F4B-4188-9D72-C4066803A401}" type="parTrans" cxnId="{DD99E5A7-D74B-453F-A420-68535FBF0D37}">
      <dgm:prSet/>
      <dgm:spPr/>
      <dgm:t>
        <a:bodyPr/>
        <a:lstStyle/>
        <a:p>
          <a:endParaRPr lang="ru-RU"/>
        </a:p>
      </dgm:t>
    </dgm:pt>
    <dgm:pt modelId="{8BA16B06-94F6-4652-BB3F-FB0A5E34AFBA}" type="sibTrans" cxnId="{DD99E5A7-D74B-453F-A420-68535FBF0D37}">
      <dgm:prSet/>
      <dgm:spPr/>
      <dgm:t>
        <a:bodyPr/>
        <a:lstStyle/>
        <a:p>
          <a:endParaRPr lang="ru-RU"/>
        </a:p>
      </dgm:t>
    </dgm:pt>
    <dgm:pt modelId="{171BB152-71B2-47DD-8191-40F42A84275C}">
      <dgm:prSet custT="1"/>
      <dgm:spPr/>
      <dgm:t>
        <a:bodyPr/>
        <a:lstStyle/>
        <a:p>
          <a:pPr algn="just"/>
          <a:r>
            <a:rPr lang="ru-RU" sz="1800" dirty="0" smtClean="0"/>
            <a:t>Можно определить только один конструктор, имеющий модификатор static</a:t>
          </a:r>
          <a:endParaRPr lang="ru-RU" sz="1800" dirty="0"/>
        </a:p>
      </dgm:t>
    </dgm:pt>
    <dgm:pt modelId="{FA289A0F-1341-49C5-AECB-0850089D9581}" type="parTrans" cxnId="{44E30E04-AAAB-4FB8-93DF-649FA95F4259}">
      <dgm:prSet/>
      <dgm:spPr/>
      <dgm:t>
        <a:bodyPr/>
        <a:lstStyle/>
        <a:p>
          <a:endParaRPr lang="ru-RU"/>
        </a:p>
      </dgm:t>
    </dgm:pt>
    <dgm:pt modelId="{A81C65AA-7294-4CDE-88A9-00A96AA038EF}" type="sibTrans" cxnId="{44E30E04-AAAB-4FB8-93DF-649FA95F4259}">
      <dgm:prSet/>
      <dgm:spPr/>
      <dgm:t>
        <a:bodyPr/>
        <a:lstStyle/>
        <a:p>
          <a:endParaRPr lang="ru-RU"/>
        </a:p>
      </dgm:t>
    </dgm:pt>
    <dgm:pt modelId="{9F66B09A-6223-46EC-807F-05B3F43D0D22}">
      <dgm:prSet custT="1"/>
      <dgm:spPr/>
      <dgm:t>
        <a:bodyPr/>
        <a:lstStyle/>
        <a:p>
          <a:pPr algn="just"/>
          <a:r>
            <a:rPr lang="en-US" sz="1800" dirty="0" smtClean="0"/>
            <a:t>C</a:t>
          </a:r>
          <a:r>
            <a:rPr lang="ru-RU" sz="1800" dirty="0" smtClean="0"/>
            <a:t>татический конструктор всегда использует неявный модификатор доступа private</a:t>
          </a:r>
          <a:endParaRPr lang="ru-RU" sz="1800" dirty="0"/>
        </a:p>
      </dgm:t>
    </dgm:pt>
    <dgm:pt modelId="{395B2AD2-B496-41D6-9616-42D94C221D0D}" type="parTrans" cxnId="{FDAD1E97-E041-40CA-A760-D7E6588FC76E}">
      <dgm:prSet/>
      <dgm:spPr/>
      <dgm:t>
        <a:bodyPr/>
        <a:lstStyle/>
        <a:p>
          <a:endParaRPr lang="ru-RU"/>
        </a:p>
      </dgm:t>
    </dgm:pt>
    <dgm:pt modelId="{EEB6C34B-79F6-4C57-81E4-8F6985169415}" type="sibTrans" cxnId="{FDAD1E97-E041-40CA-A760-D7E6588FC76E}">
      <dgm:prSet/>
      <dgm:spPr/>
      <dgm:t>
        <a:bodyPr/>
        <a:lstStyle/>
        <a:p>
          <a:endParaRPr lang="ru-RU"/>
        </a:p>
      </dgm:t>
    </dgm:pt>
    <dgm:pt modelId="{B92B9BED-9178-417D-9ABD-DD60172D59D3}">
      <dgm:prSet custT="1"/>
      <dgm:spPr/>
      <dgm:t>
        <a:bodyPr/>
        <a:lstStyle/>
        <a:p>
          <a:pPr algn="just"/>
          <a:r>
            <a:rPr lang="ru-RU" sz="1800" dirty="0" smtClean="0"/>
            <a:t>Нельзя указать список параметров</a:t>
          </a:r>
          <a:endParaRPr lang="ru-RU" sz="1800" dirty="0"/>
        </a:p>
      </dgm:t>
    </dgm:pt>
    <dgm:pt modelId="{CEC63DFE-009E-430E-8F1C-EF089709C973}" type="parTrans" cxnId="{D25D29B9-BBF4-4684-807A-64C70FEFCAA4}">
      <dgm:prSet/>
      <dgm:spPr/>
      <dgm:t>
        <a:bodyPr/>
        <a:lstStyle/>
        <a:p>
          <a:endParaRPr lang="ru-RU"/>
        </a:p>
      </dgm:t>
    </dgm:pt>
    <dgm:pt modelId="{FDB4275B-B1F5-4E9F-AA43-06C2EB509316}" type="sibTrans" cxnId="{D25D29B9-BBF4-4684-807A-64C70FEFCAA4}">
      <dgm:prSet/>
      <dgm:spPr/>
      <dgm:t>
        <a:bodyPr/>
        <a:lstStyle/>
        <a:p>
          <a:endParaRPr lang="ru-RU"/>
        </a:p>
      </dgm:t>
    </dgm:pt>
    <dgm:pt modelId="{7CC2BE73-F6B8-4B21-B420-5495F8D1E713}">
      <dgm:prSet custT="1"/>
      <dgm:spPr/>
      <dgm:t>
        <a:bodyPr/>
        <a:lstStyle/>
        <a:p>
          <a:pPr algn="just"/>
          <a:r>
            <a:rPr lang="ru-RU" sz="1800" dirty="0" smtClean="0"/>
            <a:t>Статический конструктор может содержать только ссылки на другие статические члены</a:t>
          </a:r>
          <a:endParaRPr lang="ru-RU" sz="1800" dirty="0"/>
        </a:p>
      </dgm:t>
    </dgm:pt>
    <dgm:pt modelId="{1EB2ED42-97B2-4A57-8708-DEC7DD1B16D6}" type="parTrans" cxnId="{C41251BA-DBAB-4784-8EA9-485F3B787220}">
      <dgm:prSet/>
      <dgm:spPr/>
      <dgm:t>
        <a:bodyPr/>
        <a:lstStyle/>
        <a:p>
          <a:endParaRPr lang="ru-RU"/>
        </a:p>
      </dgm:t>
    </dgm:pt>
    <dgm:pt modelId="{A3F7C517-676F-47C8-AD97-758602FF7626}" type="sibTrans" cxnId="{C41251BA-DBAB-4784-8EA9-485F3B787220}">
      <dgm:prSet/>
      <dgm:spPr/>
      <dgm:t>
        <a:bodyPr/>
        <a:lstStyle/>
        <a:p>
          <a:endParaRPr lang="ru-RU"/>
        </a:p>
      </dgm:t>
    </dgm:pt>
    <dgm:pt modelId="{F45128BF-ECD4-4BF0-9ACB-7F9F021B26E6}" type="pres">
      <dgm:prSet presAssocID="{4783F8DA-BB7A-4F89-BBE6-315529767A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D221BF-6592-40DE-9D5E-41EA416EADF0}" type="pres">
      <dgm:prSet presAssocID="{2E46E645-4991-4FE7-8732-34AFAF17E73C}" presName="parentText" presStyleLbl="node1" presStyleIdx="0" presStyleCnt="5" custScaleY="8360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45C8201-1166-45F9-B4AA-F96E89793E48}" type="pres">
      <dgm:prSet presAssocID="{8BA16B06-94F6-4652-BB3F-FB0A5E34AFBA}" presName="spacer" presStyleCnt="0"/>
      <dgm:spPr/>
    </dgm:pt>
    <dgm:pt modelId="{BF6A4A61-2B01-43D2-B84F-B2527CEDBB99}" type="pres">
      <dgm:prSet presAssocID="{171BB152-71B2-47DD-8191-40F42A84275C}" presName="parentText" presStyleLbl="node1" presStyleIdx="1" presStyleCnt="5" custScaleY="707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00C13E-0A50-455F-9665-C7EA6DEF8215}" type="pres">
      <dgm:prSet presAssocID="{A81C65AA-7294-4CDE-88A9-00A96AA038EF}" presName="spacer" presStyleCnt="0"/>
      <dgm:spPr/>
    </dgm:pt>
    <dgm:pt modelId="{8C613682-3FF1-427D-8F0B-2BFF0239FA11}" type="pres">
      <dgm:prSet presAssocID="{9F66B09A-6223-46EC-807F-05B3F43D0D22}" presName="parentText" presStyleLbl="node1" presStyleIdx="2" presStyleCnt="5" custScaleY="6590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920528-364F-45ED-9EDC-5C9A09A4C967}" type="pres">
      <dgm:prSet presAssocID="{EEB6C34B-79F6-4C57-81E4-8F6985169415}" presName="spacer" presStyleCnt="0"/>
      <dgm:spPr/>
    </dgm:pt>
    <dgm:pt modelId="{7FB2EBE7-4192-457E-966D-93CE76F90EAF}" type="pres">
      <dgm:prSet presAssocID="{B92B9BED-9178-417D-9ABD-DD60172D59D3}" presName="parentText" presStyleLbl="node1" presStyleIdx="3" presStyleCnt="5" custScaleY="7090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7663B2-23DA-40FC-ACD5-5E978C21F058}" type="pres">
      <dgm:prSet presAssocID="{FDB4275B-B1F5-4E9F-AA43-06C2EB509316}" presName="spacer" presStyleCnt="0"/>
      <dgm:spPr/>
    </dgm:pt>
    <dgm:pt modelId="{F73AEEAA-4033-4422-ADB2-12B38B7D291C}" type="pres">
      <dgm:prSet presAssocID="{7CC2BE73-F6B8-4B21-B420-5495F8D1E713}" presName="parentText" presStyleLbl="node1" presStyleIdx="4" presStyleCnt="5" custScaleY="67610" custLinFactNeighborX="87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FB6B1A6-A441-C94F-927A-B8DC5A3ACCEC}" type="presOf" srcId="{B92B9BED-9178-417D-9ABD-DD60172D59D3}" destId="{7FB2EBE7-4192-457E-966D-93CE76F90EAF}" srcOrd="0" destOrd="0" presId="urn:microsoft.com/office/officeart/2005/8/layout/vList2"/>
    <dgm:cxn modelId="{FDAD1E97-E041-40CA-A760-D7E6588FC76E}" srcId="{4783F8DA-BB7A-4F89-BBE6-315529767A3A}" destId="{9F66B09A-6223-46EC-807F-05B3F43D0D22}" srcOrd="2" destOrd="0" parTransId="{395B2AD2-B496-41D6-9616-42D94C221D0D}" sibTransId="{EEB6C34B-79F6-4C57-81E4-8F6985169415}"/>
    <dgm:cxn modelId="{DD99E5A7-D74B-453F-A420-68535FBF0D37}" srcId="{4783F8DA-BB7A-4F89-BBE6-315529767A3A}" destId="{2E46E645-4991-4FE7-8732-34AFAF17E73C}" srcOrd="0" destOrd="0" parTransId="{4B4DA244-3F4B-4188-9D72-C4066803A401}" sibTransId="{8BA16B06-94F6-4652-BB3F-FB0A5E34AFBA}"/>
    <dgm:cxn modelId="{CDCA643E-3F3A-854F-ACCF-7899B8056FE9}" type="presOf" srcId="{9F66B09A-6223-46EC-807F-05B3F43D0D22}" destId="{8C613682-3FF1-427D-8F0B-2BFF0239FA11}" srcOrd="0" destOrd="0" presId="urn:microsoft.com/office/officeart/2005/8/layout/vList2"/>
    <dgm:cxn modelId="{8E8A0C1C-5A4A-1945-9557-6F9D6080B83A}" type="presOf" srcId="{4783F8DA-BB7A-4F89-BBE6-315529767A3A}" destId="{F45128BF-ECD4-4BF0-9ACB-7F9F021B26E6}" srcOrd="0" destOrd="0" presId="urn:microsoft.com/office/officeart/2005/8/layout/vList2"/>
    <dgm:cxn modelId="{23991424-E78E-5640-985F-B09A256C15C8}" type="presOf" srcId="{7CC2BE73-F6B8-4B21-B420-5495F8D1E713}" destId="{F73AEEAA-4033-4422-ADB2-12B38B7D291C}" srcOrd="0" destOrd="0" presId="urn:microsoft.com/office/officeart/2005/8/layout/vList2"/>
    <dgm:cxn modelId="{C41251BA-DBAB-4784-8EA9-485F3B787220}" srcId="{4783F8DA-BB7A-4F89-BBE6-315529767A3A}" destId="{7CC2BE73-F6B8-4B21-B420-5495F8D1E713}" srcOrd="4" destOrd="0" parTransId="{1EB2ED42-97B2-4A57-8708-DEC7DD1B16D6}" sibTransId="{A3F7C517-676F-47C8-AD97-758602FF7626}"/>
    <dgm:cxn modelId="{62295183-56A5-404C-B21B-D8CCC702F257}" type="presOf" srcId="{2E46E645-4991-4FE7-8732-34AFAF17E73C}" destId="{A6D221BF-6592-40DE-9D5E-41EA416EADF0}" srcOrd="0" destOrd="0" presId="urn:microsoft.com/office/officeart/2005/8/layout/vList2"/>
    <dgm:cxn modelId="{44E30E04-AAAB-4FB8-93DF-649FA95F4259}" srcId="{4783F8DA-BB7A-4F89-BBE6-315529767A3A}" destId="{171BB152-71B2-47DD-8191-40F42A84275C}" srcOrd="1" destOrd="0" parTransId="{FA289A0F-1341-49C5-AECB-0850089D9581}" sibTransId="{A81C65AA-7294-4CDE-88A9-00A96AA038EF}"/>
    <dgm:cxn modelId="{1FC49466-16CA-5949-BA67-E52BEDB75E31}" type="presOf" srcId="{171BB152-71B2-47DD-8191-40F42A84275C}" destId="{BF6A4A61-2B01-43D2-B84F-B2527CEDBB99}" srcOrd="0" destOrd="0" presId="urn:microsoft.com/office/officeart/2005/8/layout/vList2"/>
    <dgm:cxn modelId="{D25D29B9-BBF4-4684-807A-64C70FEFCAA4}" srcId="{4783F8DA-BB7A-4F89-BBE6-315529767A3A}" destId="{B92B9BED-9178-417D-9ABD-DD60172D59D3}" srcOrd="3" destOrd="0" parTransId="{CEC63DFE-009E-430E-8F1C-EF089709C973}" sibTransId="{FDB4275B-B1F5-4E9F-AA43-06C2EB509316}"/>
    <dgm:cxn modelId="{3175B9B0-B390-7B48-8944-65C33A24303F}" type="presParOf" srcId="{F45128BF-ECD4-4BF0-9ACB-7F9F021B26E6}" destId="{A6D221BF-6592-40DE-9D5E-41EA416EADF0}" srcOrd="0" destOrd="0" presId="urn:microsoft.com/office/officeart/2005/8/layout/vList2"/>
    <dgm:cxn modelId="{3A0E5B03-3FA8-6142-BE7C-C9D0CC8BFA7C}" type="presParOf" srcId="{F45128BF-ECD4-4BF0-9ACB-7F9F021B26E6}" destId="{845C8201-1166-45F9-B4AA-F96E89793E48}" srcOrd="1" destOrd="0" presId="urn:microsoft.com/office/officeart/2005/8/layout/vList2"/>
    <dgm:cxn modelId="{09328FAB-DA02-9943-A41A-0D1E9B859122}" type="presParOf" srcId="{F45128BF-ECD4-4BF0-9ACB-7F9F021B26E6}" destId="{BF6A4A61-2B01-43D2-B84F-B2527CEDBB99}" srcOrd="2" destOrd="0" presId="urn:microsoft.com/office/officeart/2005/8/layout/vList2"/>
    <dgm:cxn modelId="{AF0C75E4-0812-D640-936B-FE805307779D}" type="presParOf" srcId="{F45128BF-ECD4-4BF0-9ACB-7F9F021B26E6}" destId="{0900C13E-0A50-455F-9665-C7EA6DEF8215}" srcOrd="3" destOrd="0" presId="urn:microsoft.com/office/officeart/2005/8/layout/vList2"/>
    <dgm:cxn modelId="{CFF87C40-0A71-324B-A71B-0F4920C3C003}" type="presParOf" srcId="{F45128BF-ECD4-4BF0-9ACB-7F9F021B26E6}" destId="{8C613682-3FF1-427D-8F0B-2BFF0239FA11}" srcOrd="4" destOrd="0" presId="urn:microsoft.com/office/officeart/2005/8/layout/vList2"/>
    <dgm:cxn modelId="{E99902A8-F1E6-854E-85CB-6376A15D0CE7}" type="presParOf" srcId="{F45128BF-ECD4-4BF0-9ACB-7F9F021B26E6}" destId="{7B920528-364F-45ED-9EDC-5C9A09A4C967}" srcOrd="5" destOrd="0" presId="urn:microsoft.com/office/officeart/2005/8/layout/vList2"/>
    <dgm:cxn modelId="{C766EABA-F9D9-FF47-9A41-83900412D3F0}" type="presParOf" srcId="{F45128BF-ECD4-4BF0-9ACB-7F9F021B26E6}" destId="{7FB2EBE7-4192-457E-966D-93CE76F90EAF}" srcOrd="6" destOrd="0" presId="urn:microsoft.com/office/officeart/2005/8/layout/vList2"/>
    <dgm:cxn modelId="{082C5921-BD6A-B147-A676-A7EDACCDC7DF}" type="presParOf" srcId="{F45128BF-ECD4-4BF0-9ACB-7F9F021B26E6}" destId="{A17663B2-23DA-40FC-ACD5-5E978C21F058}" srcOrd="7" destOrd="0" presId="urn:microsoft.com/office/officeart/2005/8/layout/vList2"/>
    <dgm:cxn modelId="{9686B4BE-73FD-C24E-9777-7EFF599BEDA0}" type="presParOf" srcId="{F45128BF-ECD4-4BF0-9ACB-7F9F021B26E6}" destId="{F73AEEAA-4033-4422-ADB2-12B38B7D29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221BF-6592-40DE-9D5E-41EA416EADF0}">
      <dsp:nvSpPr>
        <dsp:cNvPr id="0" name=""/>
        <dsp:cNvSpPr/>
      </dsp:nvSpPr>
      <dsp:spPr>
        <a:xfrm>
          <a:off x="0" y="110013"/>
          <a:ext cx="8763000" cy="1017305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При использовании статических конструкторов типов необходимо следовать некоторым правилам, чтобы избежать ошибок компиляции</a:t>
          </a:r>
          <a:endParaRPr lang="ru-RU" sz="1800" kern="1200" dirty="0"/>
        </a:p>
      </dsp:txBody>
      <dsp:txXfrm>
        <a:off x="49661" y="159674"/>
        <a:ext cx="8663678" cy="917983"/>
      </dsp:txXfrm>
    </dsp:sp>
    <dsp:sp modelId="{BF6A4A61-2B01-43D2-B84F-B2527CEDBB99}">
      <dsp:nvSpPr>
        <dsp:cNvPr id="0" name=""/>
        <dsp:cNvSpPr/>
      </dsp:nvSpPr>
      <dsp:spPr>
        <a:xfrm>
          <a:off x="0" y="1314519"/>
          <a:ext cx="8763000" cy="860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Можно определить только один конструктор, имеющий модификатор static</a:t>
          </a:r>
          <a:endParaRPr lang="ru-RU" sz="1800" kern="1200" dirty="0"/>
        </a:p>
      </dsp:txBody>
      <dsp:txXfrm>
        <a:off x="42005" y="1356524"/>
        <a:ext cx="8678990" cy="776474"/>
      </dsp:txXfrm>
    </dsp:sp>
    <dsp:sp modelId="{8C613682-3FF1-427D-8F0B-2BFF0239FA11}">
      <dsp:nvSpPr>
        <dsp:cNvPr id="0" name=""/>
        <dsp:cNvSpPr/>
      </dsp:nvSpPr>
      <dsp:spPr>
        <a:xfrm>
          <a:off x="0" y="2362203"/>
          <a:ext cx="8763000" cy="8019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</a:t>
          </a:r>
          <a:r>
            <a:rPr lang="ru-RU" sz="1800" kern="1200" dirty="0" smtClean="0"/>
            <a:t>татический конструктор всегда использует неявный модификатор доступа private</a:t>
          </a:r>
          <a:endParaRPr lang="ru-RU" sz="1800" kern="1200" dirty="0"/>
        </a:p>
      </dsp:txBody>
      <dsp:txXfrm>
        <a:off x="39146" y="2401349"/>
        <a:ext cx="8684708" cy="723615"/>
      </dsp:txXfrm>
    </dsp:sp>
    <dsp:sp modelId="{7FB2EBE7-4192-457E-966D-93CE76F90EAF}">
      <dsp:nvSpPr>
        <dsp:cNvPr id="0" name=""/>
        <dsp:cNvSpPr/>
      </dsp:nvSpPr>
      <dsp:spPr>
        <a:xfrm>
          <a:off x="0" y="3351311"/>
          <a:ext cx="8763000" cy="8627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Нельзя указать список параметров</a:t>
          </a:r>
          <a:endParaRPr lang="ru-RU" sz="1800" kern="1200" dirty="0"/>
        </a:p>
      </dsp:txBody>
      <dsp:txXfrm>
        <a:off x="42118" y="3393429"/>
        <a:ext cx="8678764" cy="778560"/>
      </dsp:txXfrm>
    </dsp:sp>
    <dsp:sp modelId="{F73AEEAA-4033-4422-ADB2-12B38B7D291C}">
      <dsp:nvSpPr>
        <dsp:cNvPr id="0" name=""/>
        <dsp:cNvSpPr/>
      </dsp:nvSpPr>
      <dsp:spPr>
        <a:xfrm>
          <a:off x="0" y="4401307"/>
          <a:ext cx="8763000" cy="8226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Статический конструктор может содержать только ссылки на другие статические члены</a:t>
          </a:r>
          <a:endParaRPr lang="ru-RU" sz="1800" kern="1200" dirty="0"/>
        </a:p>
      </dsp:txBody>
      <dsp:txXfrm>
        <a:off x="40160" y="4441467"/>
        <a:ext cx="8682680" cy="74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1/31/16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istu.org.ua/index.php/osnovy-c/213-realizatsiya-patterna-singleton-v-c" TargetMode="External"/><Relationship Id="rId4" Type="http://schemas.openxmlformats.org/officeDocument/2006/relationships/hyperlink" Target="http://msdn.microsoft.com/ru-ru/library/ms182275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4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 smtClean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 smtClean="0"/>
              <a:t>beforefieldinit</a:t>
            </a:r>
            <a:r>
              <a:rPr lang="ru-RU" dirty="0" smtClean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 smtClean="0"/>
              <a:t>beforefieldinit</a:t>
            </a:r>
            <a:r>
              <a:rPr lang="ru-RU" dirty="0" smtClean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 smtClean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 smtClean="0"/>
              <a:t>beforefieldinit</a:t>
            </a:r>
            <a:r>
              <a:rPr lang="ru-RU" dirty="0" smtClean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 smtClean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 smtClean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Любая реализация паттерна </a:t>
            </a:r>
            <a:r>
              <a:rPr lang="ru-RU" dirty="0" err="1" smtClean="0"/>
              <a:t>Синглтон</a:t>
            </a:r>
            <a:r>
              <a:rPr lang="ru-RU" dirty="0" smtClean="0"/>
              <a:t> в общем случае преследует две цели: во-первых, реализация должна быть </a:t>
            </a:r>
            <a:r>
              <a:rPr lang="ru-RU" dirty="0" err="1" smtClean="0"/>
              <a:t>потокобезопасной</a:t>
            </a:r>
            <a:r>
              <a:rPr lang="ru-RU" dirty="0" smtClean="0"/>
              <a:t>, чтобы предотвратить создание более одного экземпляра в многопоточном мире .</a:t>
            </a:r>
            <a:r>
              <a:rPr lang="ru-RU" dirty="0" err="1" smtClean="0"/>
              <a:t>Net</a:t>
            </a:r>
            <a:r>
              <a:rPr lang="ru-RU" dirty="0" smtClean="0"/>
              <a:t>; а во-вторых, эта реализация должна быть «отложенной» (</a:t>
            </a:r>
            <a:r>
              <a:rPr lang="ru-RU" dirty="0" err="1" smtClean="0"/>
              <a:t>lazy</a:t>
            </a:r>
            <a:r>
              <a:rPr lang="ru-RU" dirty="0" smtClean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Любому запущенному приложению в операционной системе соответствует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некий процесс. Процесс определяет граница приложения, выделяя для него изолированное адресное пространство и поддерживая в нем один или несколько потоков выполнения.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вводит дополнительный уровень изоляции кода, называемый доменом приложения. Домен существует внутри процесса и содержит загруженные в него сборки. Любой процесс создает домен по умолчанию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AppDomain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Стековый кадр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механизм передачи аргументов и выделения временной памяти (в процедурах языков программирования высокого уровня) с использованием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системного стека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системный стек используется для сохранения адресов возврата при вызове подпрограмм, а также сохранения/восстановления значений регистров процессора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6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etutorials.org</a:t>
            </a:r>
            <a:r>
              <a:rPr lang="en-US" dirty="0" smtClean="0"/>
              <a:t>/Programming/programming+microsoft+visual+c+sharp+2005/</a:t>
            </a:r>
            <a:r>
              <a:rPr lang="en-US" dirty="0" err="1" smtClean="0"/>
              <a:t>Part+IV+Debugging</a:t>
            </a:r>
            <a:r>
              <a:rPr lang="en-US" dirty="0" smtClean="0"/>
              <a:t>/Chapter+11+MSIL+Programming/</a:t>
            </a:r>
            <a:r>
              <a:rPr lang="en-US" dirty="0" err="1" smtClean="0"/>
              <a:t>Evaluation+Stack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Любому запущенному приложению в операционной системе соответствует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некий процесс. Процесс определяет граница приложения, выделяя для него изолированное адресное пространство и поддерживая в нем один или несколько потоков выполнения.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вводит дополнительный уровень изоляции кода, называемый доменом приложения. Домен существует внутри процесса и содержит загруженные в него сборки. Любой процесс создает домен по умолчанию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AppDomain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Стековый кадр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механизм передачи аргументов и выделения временной памяти (в процедурах языков программирования высокого уровня) с использованием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системного стека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системный стек используется для сохранения адресов возврата при вызове подпрограмм, а также сохранения/восстановления значений регистров процессора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19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mtClean="0"/>
              <a:t>https://ru.wikipedia.org/wiki/%D0%A1%D1%82%D0%B5%D0%BA%D0%BE%D0%B2%D1%8B%D0%B9_%D0%BA%D0%B0%D0%B4%D1%80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http://programistu.org.ua/index.php/osnovy-c/213-realizatsiyapatterna-singleton-v-c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http://msdn.microsoft.com/ru-ru/library/ms182275.aspx</a:t>
            </a:r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1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 smtClean="0"/>
              <a:t> </a:t>
            </a:r>
            <a:r>
              <a:rPr lang="ru-RU" baseline="0" dirty="0" smtClean="0"/>
              <a:t>Барт де Смет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List_of_CIL_instructions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etutorials.org</a:t>
            </a:r>
            <a:r>
              <a:rPr lang="en-US" dirty="0" smtClean="0"/>
              <a:t>/Programming/programming+microsoft+visual+c+sharp+2005/</a:t>
            </a:r>
            <a:r>
              <a:rPr lang="en-US" dirty="0" err="1" smtClean="0"/>
              <a:t>Part+IV+Debugging</a:t>
            </a:r>
            <a:r>
              <a:rPr lang="en-US" dirty="0" smtClean="0"/>
              <a:t>/Chapter+11+MSIL+Programming/</a:t>
            </a:r>
            <a:r>
              <a:rPr lang="en-US" dirty="0" err="1" smtClean="0"/>
              <a:t>Evaluation+Stack</a:t>
            </a:r>
            <a:r>
              <a:rPr lang="en-US" dirty="0" smtClean="0"/>
              <a:t>/</a:t>
            </a:r>
          </a:p>
          <a:p>
            <a:r>
              <a:rPr lang="ru-RU" dirty="0" smtClean="0"/>
              <a:t>Стек оценка, которая часто упоминается в описании приложения </a:t>
            </a:r>
            <a:r>
              <a:rPr lang="ru-RU" dirty="0" err="1" smtClean="0"/>
              <a:t>Hello</a:t>
            </a:r>
            <a:r>
              <a:rPr lang="ru-RU" dirty="0" smtClean="0"/>
              <a:t> </a:t>
            </a:r>
            <a:r>
              <a:rPr lang="ru-RU" dirty="0" err="1" smtClean="0"/>
              <a:t>World</a:t>
            </a:r>
            <a:r>
              <a:rPr lang="ru-RU" dirty="0" smtClean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 smtClean="0"/>
              <a:t>http</a:t>
            </a:r>
            <a:r>
              <a:rPr lang="ru-RU" dirty="0" smtClean="0"/>
              <a:t>://</a:t>
            </a:r>
            <a:r>
              <a:rPr lang="ru-RU" dirty="0" err="1" smtClean="0"/>
              <a:t>etutorials.org</a:t>
            </a:r>
            <a:r>
              <a:rPr lang="ru-RU" dirty="0" smtClean="0"/>
              <a:t>/</a:t>
            </a:r>
            <a:r>
              <a:rPr lang="ru-RU" dirty="0" err="1" smtClean="0"/>
              <a:t>Programming</a:t>
            </a:r>
            <a:r>
              <a:rPr lang="ru-RU" dirty="0" smtClean="0"/>
              <a:t>/programming+microsoft+visual+c+sharp+2005/</a:t>
            </a:r>
            <a:r>
              <a:rPr lang="ru-RU" dirty="0" err="1" smtClean="0"/>
              <a:t>Part+IV+Debugging</a:t>
            </a:r>
            <a:r>
              <a:rPr lang="ru-RU" dirty="0" smtClean="0"/>
              <a:t>/Chapter+11+MSIL+Programming/</a:t>
            </a:r>
            <a:r>
              <a:rPr lang="ru-RU" dirty="0" err="1" smtClean="0"/>
              <a:t>Evaluation+Stack</a:t>
            </a:r>
            <a:r>
              <a:rPr lang="ru-RU" dirty="0" smtClean="0"/>
              <a:t>/#</a:t>
            </a:r>
            <a:r>
              <a:rPr lang="ru-RU" dirty="0" err="1" smtClean="0"/>
              <a:t>sthash.uEyqnHKq.dpuf</a:t>
            </a:r>
            <a:endParaRPr lang="en-US" dirty="0" smtClean="0"/>
          </a:p>
          <a:p>
            <a:r>
              <a:rPr lang="ru-RU" dirty="0" smtClean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 smtClean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 smtClean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 smtClean="0"/>
              <a:t>утвер</a:t>
            </a:r>
            <a:r>
              <a:rPr lang="ru-RU" dirty="0" smtClean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cs typeface="Consolas"/>
              </a:rPr>
              <a:t>Стек вычислений (</a:t>
            </a:r>
            <a:r>
              <a:rPr lang="en-US" sz="1200" dirty="0" smtClean="0">
                <a:cs typeface="Consolas"/>
              </a:rPr>
              <a:t>evaluation stack</a:t>
            </a:r>
            <a:r>
              <a:rPr lang="ru-RU" sz="1200" dirty="0" smtClean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 smtClean="0">
                <a:cs typeface="Consolas"/>
              </a:rPr>
              <a:t>в стеке </a:t>
            </a:r>
            <a:r>
              <a:rPr lang="ru-RU" sz="1200" dirty="0" smtClean="0">
                <a:cs typeface="Consolas"/>
              </a:rPr>
              <a:t>вычислений с помощью команды </a:t>
            </a:r>
            <a:r>
              <a:rPr lang="en-US" sz="1200" dirty="0" smtClean="0">
                <a:cs typeface="Consolas"/>
              </a:rPr>
              <a:t>load</a:t>
            </a:r>
            <a:r>
              <a:rPr lang="ru-RU" sz="1200" dirty="0" smtClean="0">
                <a:cs typeface="Consolas"/>
              </a:rPr>
              <a:t>, </a:t>
            </a:r>
            <a:r>
              <a:rPr lang="ru-RU" sz="1200" dirty="0" smtClean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 smtClean="0">
                <a:latin typeface="Consolas"/>
                <a:cs typeface="Consolas"/>
              </a:rPr>
              <a:t>store</a:t>
            </a:r>
            <a:r>
              <a:rPr lang="ru-RU" sz="1200" dirty="0" smtClean="0">
                <a:cs typeface="Consolas"/>
              </a:rPr>
              <a:t>. Слоты в вычислительном стеке имеют размер 4 или 8 байт.</a:t>
            </a:r>
            <a:endParaRPr lang="en-US" sz="1200" dirty="0" smtClean="0">
              <a:cs typeface="Consola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1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cs typeface="Consolas"/>
              </a:rPr>
              <a:t>Стек вычислений (</a:t>
            </a:r>
            <a:r>
              <a:rPr lang="en-US" sz="1200" dirty="0" smtClean="0">
                <a:cs typeface="Consolas"/>
              </a:rPr>
              <a:t>evaluation stack</a:t>
            </a:r>
            <a:r>
              <a:rPr lang="ru-RU" sz="1200" dirty="0" smtClean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 smtClean="0">
                <a:cs typeface="Consolas"/>
              </a:rPr>
              <a:t>load</a:t>
            </a:r>
            <a:r>
              <a:rPr lang="ru-RU" sz="1200" dirty="0" smtClean="0">
                <a:cs typeface="Consolas"/>
              </a:rPr>
              <a:t>, </a:t>
            </a:r>
            <a:r>
              <a:rPr lang="ru-RU" sz="1200" dirty="0" smtClean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 smtClean="0">
                <a:latin typeface="Consolas"/>
                <a:cs typeface="Consolas"/>
              </a:rPr>
              <a:t>store</a:t>
            </a:r>
            <a:r>
              <a:rPr lang="ru-RU" sz="1200" dirty="0" smtClean="0">
                <a:cs typeface="Consolas"/>
              </a:rPr>
              <a:t>. Слоты в вычислительном стеке имеют размер 4 или 8 байт.</a:t>
            </a:r>
            <a:endParaRPr lang="en-US" sz="1200" dirty="0" smtClean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cs typeface="Consolas"/>
              </a:rPr>
              <a:t>Стек вычислений (</a:t>
            </a:r>
            <a:r>
              <a:rPr lang="en-US" sz="1200" dirty="0" smtClean="0">
                <a:cs typeface="Consolas"/>
              </a:rPr>
              <a:t>evaluation stack</a:t>
            </a:r>
            <a:r>
              <a:rPr lang="ru-RU" sz="1200" dirty="0" smtClean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 smtClean="0">
                <a:cs typeface="Consolas"/>
              </a:rPr>
              <a:t>load</a:t>
            </a:r>
            <a:r>
              <a:rPr lang="ru-RU" sz="1200" dirty="0" smtClean="0">
                <a:cs typeface="Consolas"/>
              </a:rPr>
              <a:t>, </a:t>
            </a:r>
            <a:r>
              <a:rPr lang="ru-RU" sz="1200" dirty="0" smtClean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 smtClean="0">
                <a:latin typeface="Consolas"/>
                <a:cs typeface="Consolas"/>
              </a:rPr>
              <a:t>store</a:t>
            </a:r>
            <a:r>
              <a:rPr lang="ru-RU" sz="1200" dirty="0" smtClean="0">
                <a:cs typeface="Consolas"/>
              </a:rPr>
              <a:t>. Слоты в вычислительном стеке имеют размер 4 или 8 байт.</a:t>
            </a:r>
            <a:endParaRPr lang="en-US" sz="1200" dirty="0" smtClean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Method</a:t>
            </a:r>
            <a:r>
              <a:rPr lang="en-US" sz="1600" baseline="0" dirty="0" smtClean="0"/>
              <a:t> state description table – incoming arguments, local variables, local allocation, operation stack, </a:t>
            </a:r>
            <a:r>
              <a:rPr lang="en-US" sz="1600" baseline="0" dirty="0" err="1" smtClean="0"/>
              <a:t>outgoining</a:t>
            </a:r>
            <a:r>
              <a:rPr lang="en-US" sz="1600" baseline="0" dirty="0" smtClean="0"/>
              <a:t> arguments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 smtClean="0">
                <a:latin typeface="Consolas"/>
                <a:cs typeface="Consolas"/>
              </a:rPr>
              <a:t>Стек вычислений</a:t>
            </a:r>
            <a:r>
              <a:rPr lang="ru-RU" sz="1600" baseline="0" dirty="0" smtClean="0">
                <a:latin typeface="Consolas"/>
                <a:cs typeface="Consolas"/>
              </a:rPr>
              <a:t> (</a:t>
            </a:r>
            <a:r>
              <a:rPr lang="en-US" sz="1600" baseline="0" dirty="0" smtClean="0">
                <a:latin typeface="Consolas"/>
                <a:cs typeface="Consolas"/>
              </a:rPr>
              <a:t>evaluation stack</a:t>
            </a:r>
            <a:r>
              <a:rPr lang="ru-RU" sz="1600" baseline="0" dirty="0" smtClean="0">
                <a:latin typeface="Consolas"/>
                <a:cs typeface="Consolas"/>
              </a:rPr>
              <a:t>)</a:t>
            </a:r>
            <a:r>
              <a:rPr lang="ru-RU" sz="1600" dirty="0" smtClean="0">
                <a:latin typeface="Consolas"/>
                <a:cs typeface="Consolas"/>
              </a:rPr>
              <a:t> является ключевой структурой MSIL приложений. Это мост между приложением и памятью. Он похож на обычного стековый</a:t>
            </a:r>
            <a:r>
              <a:rPr lang="ru-RU" sz="1600" baseline="0" dirty="0" smtClean="0">
                <a:latin typeface="Consolas"/>
                <a:cs typeface="Consolas"/>
              </a:rPr>
              <a:t> фрейм (</a:t>
            </a:r>
            <a:r>
              <a:rPr lang="ru-RU" sz="1600" dirty="0" smtClean="0">
                <a:latin typeface="Consolas"/>
                <a:cs typeface="Consolas"/>
              </a:rPr>
              <a:t>кадр</a:t>
            </a:r>
            <a:r>
              <a:rPr lang="ru-RU" sz="1600" baseline="0" dirty="0" smtClean="0">
                <a:latin typeface="Consolas"/>
                <a:cs typeface="Consolas"/>
              </a:rPr>
              <a:t>)</a:t>
            </a:r>
            <a:r>
              <a:rPr lang="ru-RU" sz="1600" dirty="0" smtClean="0">
                <a:latin typeface="Consolas"/>
                <a:cs typeface="Consolas"/>
              </a:rPr>
              <a:t>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вычислительном стеке с помощью команды </a:t>
            </a:r>
            <a:r>
              <a:rPr lang="en-US" sz="1600" dirty="0" smtClean="0">
                <a:latin typeface="Consolas"/>
                <a:cs typeface="Consolas"/>
              </a:rPr>
              <a:t>load</a:t>
            </a:r>
            <a:r>
              <a:rPr lang="ru-RU" sz="1600" dirty="0" smtClean="0">
                <a:latin typeface="Consolas"/>
                <a:cs typeface="Consolas"/>
              </a:rPr>
              <a:t>. С другой стороны, вы обновляете локальную переменную или параметр с содержимым стека оценки с помощью команды магазина. Слоты в вычислительном стеке имеют размер 4 или 8 байт.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5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 smtClean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 smtClean="0"/>
          </a:p>
          <a:p>
            <a:r>
              <a:rPr lang="ru-RU" dirty="0" smtClean="0"/>
              <a:t>Ситуативный (</a:t>
            </a:r>
            <a:r>
              <a:rPr lang="ru-RU" dirty="0" err="1" smtClean="0"/>
              <a:t>ad</a:t>
            </a:r>
            <a:r>
              <a:rPr lang="ru-RU" dirty="0" smtClean="0"/>
              <a:t> </a:t>
            </a:r>
            <a:r>
              <a:rPr lang="ru-RU" dirty="0" err="1" smtClean="0"/>
              <a:t>hoc</a:t>
            </a:r>
            <a:r>
              <a:rPr lang="ru-RU" dirty="0" smtClean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 smtClean="0"/>
          </a:p>
          <a:p>
            <a:r>
              <a:rPr lang="ru-RU" dirty="0" smtClean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 smtClean="0"/>
              <a:t>T</a:t>
            </a:r>
            <a:r>
              <a:rPr lang="ru-RU" dirty="0" smtClean="0"/>
              <a:t>, также корректно исполняться для аргументов, принадлежащих типу </a:t>
            </a:r>
            <a:r>
              <a:rPr lang="ru-RU" dirty="0" err="1" smtClean="0"/>
              <a:t>S</a:t>
            </a:r>
            <a:r>
              <a:rPr lang="ru-RU" dirty="0" smtClean="0"/>
              <a:t>, являющемуся подтипом </a:t>
            </a:r>
            <a:r>
              <a:rPr lang="ru-RU" dirty="0" err="1" smtClean="0"/>
              <a:t>T</a:t>
            </a:r>
            <a:r>
              <a:rPr lang="ru-RU" dirty="0" smtClean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 smtClean="0"/>
              <a:t>S</a:t>
            </a:r>
            <a:r>
              <a:rPr lang="ru-RU" dirty="0" smtClean="0"/>
              <a:t> &lt;: </a:t>
            </a:r>
            <a:r>
              <a:rPr lang="ru-RU" dirty="0" err="1" smtClean="0"/>
              <a:t>T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 smtClean="0"/>
          </a:p>
          <a:p>
            <a:r>
              <a:rPr lang="ru-RU" dirty="0" smtClean="0"/>
              <a:t>позднего связывания, где виртуальные функции не связаны до момента вызова;</a:t>
            </a:r>
          </a:p>
          <a:p>
            <a:endParaRPr lang="ru-RU" dirty="0" smtClean="0"/>
          </a:p>
          <a:p>
            <a:r>
              <a:rPr lang="ru-RU" dirty="0" smtClean="0"/>
              <a:t>одиночной диспетчеризации (то есть </a:t>
            </a:r>
            <a:r>
              <a:rPr lang="ru-RU" dirty="0" err="1" smtClean="0"/>
              <a:t>одноаргументного</a:t>
            </a:r>
            <a:r>
              <a:rPr lang="ru-RU" dirty="0" smtClean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19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530562"/>
      </p:ext>
    </p:extLst>
  </p:cSld>
  <p:clrMapOvr>
    <a:masterClrMapping/>
  </p:clrMapOvr>
  <p:transition spd="med"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 smtClean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13982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 smtClean="0"/>
              <a:t>Anzhelika</a:t>
            </a:r>
            <a:r>
              <a:rPr lang="en-US" dirty="0" smtClean="0"/>
              <a:t> KRAVCHUK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31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39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623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57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0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93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26607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7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938151" y="2176485"/>
            <a:ext cx="4876800" cy="1222375"/>
          </a:xfrm>
        </p:spPr>
        <p:txBody>
          <a:bodyPr/>
          <a:lstStyle>
            <a:lvl1pPr algn="l">
              <a:defRPr sz="4000"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7387" y="3425419"/>
            <a:ext cx="5750582" cy="95134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  <p:extLst>
      <p:ext uri="{BB962C8B-B14F-4D97-AF65-F5344CB8AC3E}">
        <p14:creationId xmlns:p14="http://schemas.microsoft.com/office/powerpoint/2010/main" val="320363460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06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3" r:id="rId8"/>
    <p:sldLayoutId id="2147483684" r:id="rId9"/>
    <p:sldLayoutId id="2147483680" r:id="rId10"/>
    <p:sldLayoutId id="2147483681" r:id="rId11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4400" dirty="0"/>
              <a:t>Методы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 smtClean="0"/>
              <a:t>.NET &amp; JS Lab</a:t>
            </a:r>
            <a:endParaRPr lang="en-US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Anzhelika</a:t>
            </a:r>
            <a:r>
              <a:rPr lang="en-US" dirty="0" smtClean="0"/>
              <a:t> KRAVCHUK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5" y="838200"/>
            <a:ext cx="4267200" cy="555966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228600" y="7620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/>
                <a:cs typeface="Consolas"/>
              </a:rPr>
              <a:t>C#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  <a:endParaRPr lang="hu-HU" sz="1600" dirty="0" smtClean="0">
              <a:latin typeface="Consolas"/>
              <a:cs typeface="Consolas"/>
            </a:endParaRPr>
          </a:p>
          <a:p>
            <a:r>
              <a:rPr lang="hu-HU" sz="1600" dirty="0" smtClean="0">
                <a:latin typeface="Consolas"/>
                <a:cs typeface="Consolas"/>
              </a:rPr>
              <a:t>int </a:t>
            </a:r>
            <a:r>
              <a:rPr lang="hu-HU" sz="1600" dirty="0">
                <a:latin typeface="Consolas"/>
                <a:cs typeface="Consolas"/>
              </a:rPr>
              <a:t>b = 2; </a:t>
            </a:r>
            <a:endParaRPr lang="hu-HU" sz="1600" dirty="0" smtClean="0">
              <a:latin typeface="Consolas"/>
              <a:cs typeface="Consolas"/>
            </a:endParaRPr>
          </a:p>
          <a:p>
            <a:r>
              <a:rPr lang="hu-HU" sz="1600" dirty="0" smtClean="0">
                <a:latin typeface="Consolas"/>
                <a:cs typeface="Consolas"/>
              </a:rPr>
              <a:t>int </a:t>
            </a:r>
            <a:r>
              <a:rPr lang="hu-HU" sz="1600" dirty="0">
                <a:latin typeface="Consolas"/>
                <a:cs typeface="Consolas"/>
              </a:rPr>
              <a:t>c = 3; </a:t>
            </a:r>
            <a:endParaRPr lang="hu-HU" sz="1600" dirty="0" smtClean="0">
              <a:latin typeface="Consolas"/>
              <a:cs typeface="Consolas"/>
            </a:endParaRP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res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648200" cy="3733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res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756658" y="2022965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682387"/>
            <a:ext cx="87630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IL является стековым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языком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–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различные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выталкивают свои операнды или аргументы из стека для выполнения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вычислений, по завершению которых результат заталкивается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стек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074905" y="990600"/>
            <a:ext cx="6994190" cy="5257800"/>
            <a:chOff x="1371600" y="10668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02456" y="24667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78657" y="50125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3599" y="19050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3599" y="34290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289651" y="21931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0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322231" y="762000"/>
            <a:ext cx="8536047" cy="5486400"/>
            <a:chOff x="304800" y="838200"/>
            <a:chExt cx="8610600" cy="510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57201" y="1295400"/>
              <a:ext cx="1455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Variables 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14218" y="1295400"/>
              <a:ext cx="133970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Function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57184" y="4419600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57184" y="3897868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57184" y="3352800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65125" y="838200"/>
              <a:ext cx="1922755" cy="646331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</a:t>
              </a:r>
              <a:endParaRPr lang="en-US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057184" y="2286000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7912" y="2819400"/>
              <a:ext cx="34182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45027" y="4419600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45027" y="3897868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45027" y="3352800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45027" y="2286000"/>
              <a:ext cx="34328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45756" y="2819400"/>
              <a:ext cx="34182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070144" y="2286000"/>
              <a:ext cx="15807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070144" y="3276600"/>
              <a:ext cx="15807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499144" y="3276600"/>
              <a:ext cx="15807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486400" y="2362200"/>
              <a:ext cx="15807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24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42585" cy="3892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64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1" y="1397000"/>
            <a:ext cx="8728739" cy="386944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0612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</a:t>
            </a:r>
            <a:r>
              <a:rPr lang="ru-RU" dirty="0" smtClean="0"/>
              <a:t>метода</a:t>
            </a:r>
            <a:endParaRPr lang="en-US" dirty="0"/>
          </a:p>
        </p:txBody>
      </p:sp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/>
                <a:cs typeface="Consolas"/>
              </a:rPr>
              <a:t>C#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static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Add(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a,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b) </a:t>
            </a:r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return </a:t>
            </a:r>
            <a:r>
              <a:rPr lang="en-US" sz="1600" dirty="0">
                <a:latin typeface="Consolas"/>
                <a:cs typeface="Consolas"/>
              </a:rPr>
              <a:t>a + b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r>
              <a:rPr lang="en-US" sz="1600" dirty="0" smtClean="0">
                <a:latin typeface="Consolas"/>
                <a:cs typeface="Consolas"/>
              </a:rPr>
              <a:t>}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/>
              <a:cs typeface="Consolas"/>
            </a:endParaRPr>
          </a:p>
          <a:p>
            <a:pPr algn="ctr"/>
            <a:r>
              <a:rPr lang="en-US" sz="2800" b="1" dirty="0" smtClean="0"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ldarg</a:t>
            </a:r>
            <a:r>
              <a:rPr lang="en-US" sz="1600" dirty="0">
                <a:latin typeface="Consolas"/>
                <a:cs typeface="Consolas"/>
              </a:rPr>
              <a:t>.0 </a:t>
            </a:r>
            <a:endParaRPr lang="en-US" sz="1600" dirty="0" smtClean="0">
              <a:latin typeface="Consolas"/>
              <a:cs typeface="Consolas"/>
            </a:endParaRP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ldarg</a:t>
            </a:r>
            <a:r>
              <a:rPr lang="en-US" sz="1600" dirty="0">
                <a:latin typeface="Consolas"/>
                <a:cs typeface="Consolas"/>
              </a:rPr>
              <a:t>.1 </a:t>
            </a:r>
            <a:endParaRPr lang="en-US" sz="1600" dirty="0" smtClean="0">
              <a:latin typeface="Consolas"/>
              <a:cs typeface="Consolas"/>
            </a:endParaRP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add</a:t>
            </a: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/>
                <a:cs typeface="Consolas"/>
              </a:rPr>
              <a:t>C#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Add(3,5);</a:t>
            </a:r>
          </a:p>
          <a:p>
            <a:r>
              <a:rPr lang="en-US" sz="1600" dirty="0" smtClean="0">
                <a:latin typeface="Consolas"/>
                <a:cs typeface="Consolas"/>
              </a:rPr>
              <a:t>}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/>
              <a:cs typeface="Consolas"/>
            </a:endParaRPr>
          </a:p>
          <a:p>
            <a:pPr algn="ctr"/>
            <a:r>
              <a:rPr lang="en-US" sz="2800" b="1" dirty="0" smtClean="0"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call Add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</a:t>
            </a:r>
            <a:r>
              <a:rPr lang="ru-RU" dirty="0" smtClean="0"/>
              <a:t>метода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838200"/>
            <a:ext cx="8365134" cy="5410200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04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Перегруженные методы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>
          <a:xfrm>
            <a:off x="228600" y="762000"/>
            <a:ext cx="3810000" cy="1905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743200"/>
            <a:ext cx="5105400" cy="3810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10200" y="2514600"/>
            <a:ext cx="3581400" cy="2209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4495800" y="609600"/>
            <a:ext cx="4495800" cy="1676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 smtClean="0"/>
          </a:p>
          <a:p>
            <a:pPr algn="just"/>
            <a:r>
              <a:rPr lang="ru-RU" dirty="0" smtClean="0"/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имеют одну семантику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 параметров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304800" y="2133600"/>
            <a:ext cx="60198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09600" y="2971800"/>
            <a:ext cx="60198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90600" y="3886200"/>
            <a:ext cx="60198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79008" y="4800600"/>
            <a:ext cx="5936192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143000"/>
            <a:ext cx="86122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9050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3733800"/>
            <a:ext cx="8612248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762000"/>
            <a:ext cx="5562600" cy="3048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3200400" y="3733800"/>
            <a:ext cx="5791200" cy="2667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sum = myObject.Add(myData);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8800" y="3048000"/>
            <a:ext cx="71628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Необходимо вручную объявлять и заполнять массив данных</a:t>
            </a:r>
            <a:r>
              <a:rPr lang="en-US" sz="3600" dirty="0" smtClean="0"/>
              <a:t> </a:t>
            </a:r>
            <a:r>
              <a:rPr lang="en-US" sz="3600" dirty="0" smtClean="0">
                <a:sym typeface="Wingdings"/>
              </a:rPr>
              <a:t></a:t>
            </a:r>
            <a:endParaRPr lang="ru-RU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371600"/>
            <a:ext cx="4876800" cy="3810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sum = myObject.Add(99, 2, 55, -26);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81600" y="1676400"/>
            <a:ext cx="3810000" cy="2514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3048000" y="533400"/>
            <a:ext cx="59436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Ключевое слово </a:t>
            </a:r>
            <a:r>
              <a:rPr lang="ru-RU" b="1" dirty="0" smtClean="0"/>
              <a:t>params</a:t>
            </a:r>
            <a:r>
              <a:rPr lang="ru-RU" dirty="0" smtClean="0"/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84333">
            <a:off x="1595948" y="1068490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5257800"/>
            <a:ext cx="87630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Необязательные параметры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763000" cy="8866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Используются при взаимодействии с другими технологиями, поддерживающими необязательные параметры</a:t>
            </a:r>
            <a:endParaRPr lang="ru-RU" dirty="0"/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4191000" cy="1447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077200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953000"/>
            <a:ext cx="5791200" cy="1600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10, 123.45F, 99);</a:t>
            </a: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Необязательные параметры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Нужно указать все обязательные параметры, прежде чем указывать любые необязательные</a:t>
            </a:r>
            <a:endParaRPr lang="ru-RU" dirty="0"/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Необязательные параметры 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en-US" b="1" dirty="0" err="1" smtClean="0"/>
              <a:t>Library.dll</a:t>
            </a:r>
            <a:endParaRPr lang="en-US" b="1" dirty="0" smtClean="0"/>
          </a:p>
          <a:p>
            <a:pPr algn="ctr"/>
            <a:r>
              <a:rPr lang="en-US" b="1" dirty="0" smtClean="0"/>
              <a:t>v 1.0.0.0</a:t>
            </a:r>
          </a:p>
          <a:p>
            <a:pPr algn="ctr"/>
            <a:endParaRPr lang="en-US" sz="1600" b="1" dirty="0" smtClean="0"/>
          </a:p>
          <a:p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latin typeface="Consolas" pitchFamily="49" charset="0"/>
                <a:cs typeface="Consolas" pitchFamily="49" charset="0"/>
              </a:rPr>
              <a:t>Some</a:t>
            </a:r>
            <a:r>
              <a:rPr lang="en-US" b="1" dirty="0" err="1"/>
              <a:t>Library.dll</a:t>
            </a:r>
            <a:endParaRPr lang="en-US" b="1" dirty="0" smtClean="0"/>
          </a:p>
          <a:p>
            <a:pPr algn="ctr"/>
            <a:r>
              <a:rPr lang="en-US" b="1" dirty="0" smtClean="0"/>
              <a:t>v 1.0.0.0</a:t>
            </a:r>
          </a:p>
          <a:p>
            <a:pPr algn="ctr"/>
            <a:endParaRPr lang="en-US" sz="1600" b="1" dirty="0" smtClean="0"/>
          </a:p>
          <a:p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/>
              <a:t>ClientApplication.exe</a:t>
            </a:r>
          </a:p>
          <a:p>
            <a:pPr algn="just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().Do(100);</a:t>
            </a:r>
            <a:endParaRPr lang="en-US" sz="1600" dirty="0" smtClean="0"/>
          </a:p>
          <a:p>
            <a:pPr algn="just"/>
            <a:endParaRPr lang="ru-RU" sz="1600" dirty="0" smtClean="0"/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 smtClean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Именованные аргументы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7630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7239000" cy="1600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352800"/>
            <a:ext cx="6324600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использовании именованных аргументов в сочетании с необязательными параметрами, можно пропускать параметры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>
          <a:xfrm>
            <a:off x="6358501" y="2133600"/>
            <a:ext cx="26670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Объявление метода</a:t>
            </a:r>
            <a:endParaRPr lang="ru-RU" dirty="0"/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332366">
            <a:off x="6311922" y="1957659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28600" y="3429000"/>
            <a:ext cx="20574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Вызов метода с именованными аргументами</a:t>
            </a:r>
            <a:endParaRPr lang="ru-RU" dirty="0"/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407246" y="3082516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7244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Можно смешивать позиционированные и именованные аргументы</a:t>
            </a:r>
            <a:endParaRPr lang="ru-RU" dirty="0"/>
          </a:p>
        </p:txBody>
      </p:sp>
      <p:sp>
        <p:nvSpPr>
          <p:cNvPr id="13" name="Rounded Rectangle 12"/>
          <p:cNvSpPr/>
          <p:nvPr/>
        </p:nvSpPr>
        <p:spPr>
          <a:xfrm>
            <a:off x="228600" y="5562600"/>
            <a:ext cx="8763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Следует указывать все позиционированные аргументы до именованных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Параметры значения (</a:t>
            </a:r>
            <a:r>
              <a:rPr lang="en-US" dirty="0" smtClean="0"/>
              <a:t>value parameters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600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Тип параметра известный как</a:t>
            </a:r>
            <a:r>
              <a:rPr lang="en-US" dirty="0" smtClean="0"/>
              <a:t> </a:t>
            </a:r>
            <a:r>
              <a:rPr lang="ru-RU" dirty="0" smtClean="0"/>
              <a:t>параметр-значение не </a:t>
            </a:r>
            <a:r>
              <a:rPr lang="ru-RU" dirty="0"/>
              <a:t>имеет специальных </a:t>
            </a:r>
            <a:r>
              <a:rPr lang="ru-RU" dirty="0" smtClean="0"/>
              <a:t>модификаторов</a:t>
            </a:r>
            <a:r>
              <a:rPr lang="ru-RU" dirty="0"/>
              <a:t>. </a:t>
            </a:r>
            <a:r>
              <a:rPr lang="ru-RU" dirty="0" smtClean="0"/>
              <a:t>Параметр</a:t>
            </a:r>
            <a:r>
              <a:rPr lang="ru-RU" dirty="0"/>
              <a:t>-</a:t>
            </a:r>
            <a:r>
              <a:rPr lang="ru-RU" dirty="0" smtClean="0"/>
              <a:t>значение получает </a:t>
            </a:r>
            <a:r>
              <a:rPr lang="ru-RU" dirty="0"/>
              <a:t>свой </a:t>
            </a:r>
            <a:r>
              <a:rPr lang="ru-RU" dirty="0" smtClean="0"/>
              <a:t>аргумент в месте вызова </a:t>
            </a:r>
            <a:r>
              <a:rPr lang="ru-RU" dirty="0"/>
              <a:t>по </a:t>
            </a:r>
            <a:r>
              <a:rPr lang="ru-RU" dirty="0" smtClean="0"/>
              <a:t>значению</a:t>
            </a:r>
          </a:p>
          <a:p>
            <a:pPr algn="just"/>
            <a:r>
              <a:rPr lang="ru-RU" b="1" dirty="0" smtClean="0">
                <a:solidFill>
                  <a:srgbClr val="FF0000"/>
                </a:solidFill>
              </a:rPr>
              <a:t>НЕ ПУТАТЬ со значимыми и ссылочными типами, это </a:t>
            </a:r>
            <a:r>
              <a:rPr lang="ru-RU" b="1" dirty="0">
                <a:solidFill>
                  <a:srgbClr val="FF0000"/>
                </a:solidFill>
              </a:rPr>
              <a:t>просто аспект </a:t>
            </a:r>
            <a:r>
              <a:rPr lang="ru-RU" b="1" dirty="0" smtClean="0">
                <a:solidFill>
                  <a:srgbClr val="FF0000"/>
                </a:solidFill>
              </a:rPr>
              <a:t>вызова метода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590800"/>
            <a:ext cx="8686800" cy="1447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Параметры значения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17977"/>
            <a:ext cx="8205500" cy="5835223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89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Параметры значения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91306" cy="5791200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256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Выходные параметры </a:t>
            </a:r>
            <a:r>
              <a:rPr lang="ru-RU" dirty="0"/>
              <a:t>и </a:t>
            </a:r>
            <a:r>
              <a:rPr lang="ru-RU" dirty="0" smtClean="0"/>
              <a:t>параметры-ссылки </a:t>
            </a:r>
            <a:r>
              <a:rPr lang="ru-RU" dirty="0"/>
              <a:t>(</a:t>
            </a:r>
            <a:r>
              <a:rPr lang="en-US" dirty="0" smtClean="0"/>
              <a:t>out &amp; ref parameters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762000"/>
            <a:ext cx="87630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Для определения выходного параметра, следует добавить ключевое слово </a:t>
            </a:r>
            <a:r>
              <a:rPr lang="ru-RU" b="1" dirty="0" smtClean="0"/>
              <a:t>out</a:t>
            </a:r>
            <a:r>
              <a:rPr lang="ru-RU" dirty="0" smtClean="0"/>
              <a:t> к параметру метода, для определения параметра-ссылки - </a:t>
            </a:r>
            <a:r>
              <a:rPr lang="ru-RU" dirty="0"/>
              <a:t>слово </a:t>
            </a:r>
            <a:r>
              <a:rPr lang="en-US" b="1" dirty="0" smtClean="0"/>
              <a:t>ref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152400" y="1828800"/>
            <a:ext cx="87630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52800" y="3810000"/>
            <a:ext cx="5562600" cy="1371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10, 101.1F,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410200"/>
            <a:ext cx="4953000" cy="1143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10, 101.1F,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43600" y="2590800"/>
            <a:ext cx="2971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Присваивать начальное значения не обязательно</a:t>
            </a:r>
            <a:endParaRPr lang="ru-RU" dirty="0"/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157432" y="3468150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667000" y="2362200"/>
            <a:ext cx="2971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Обязательно присвоить соответствующее значение</a:t>
            </a:r>
            <a:endParaRPr lang="ru-RU" dirty="0"/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7010400" y="5334000"/>
            <a:ext cx="1905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onsolas" pitchFamily="49" charset="0"/>
                <a:cs typeface="Consolas" pitchFamily="49" charset="0"/>
              </a:rPr>
              <a:t>value = 99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ru-RU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=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100</a:t>
            </a:r>
            <a:endParaRPr lang="ru-RU" dirty="0"/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62134">
            <a:off x="6696076" y="5066905"/>
            <a:ext cx="1485878" cy="19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xplosion 1 15"/>
          <p:cNvSpPr/>
          <p:nvPr/>
        </p:nvSpPr>
        <p:spPr>
          <a:xfrm>
            <a:off x="4572000" y="5257800"/>
            <a:ext cx="1600200" cy="12954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492707" y="1543765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Присв</a:t>
            </a:r>
            <a:r>
              <a:rPr lang="ru-RU" dirty="0"/>
              <a:t>о</a:t>
            </a:r>
            <a:r>
              <a:rPr lang="ru-RU" dirty="0" smtClean="0"/>
              <a:t>ить начальное  значение обязательно</a:t>
            </a:r>
            <a:endParaRPr lang="ru-RU" dirty="0"/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ounded Rectangle 19"/>
          <p:cNvSpPr/>
          <p:nvPr/>
        </p:nvSpPr>
        <p:spPr>
          <a:xfrm>
            <a:off x="152400" y="3581400"/>
            <a:ext cx="2971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Можно изменить значение</a:t>
            </a:r>
            <a:endParaRPr lang="ru-RU" dirty="0"/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8" name="Полилиния 7"/>
          <p:cNvSpPr/>
          <p:nvPr/>
        </p:nvSpPr>
        <p:spPr>
          <a:xfrm>
            <a:off x="237036" y="780193"/>
            <a:ext cx="3588449" cy="390177"/>
          </a:xfrm>
          <a:custGeom>
            <a:avLst/>
            <a:gdLst>
              <a:gd name="connsiteX0" fmla="*/ 0 w 3576747"/>
              <a:gd name="connsiteY0" fmla="*/ 65031 h 390177"/>
              <a:gd name="connsiteX1" fmla="*/ 65031 w 3576747"/>
              <a:gd name="connsiteY1" fmla="*/ 0 h 390177"/>
              <a:gd name="connsiteX2" fmla="*/ 3511716 w 3576747"/>
              <a:gd name="connsiteY2" fmla="*/ 0 h 390177"/>
              <a:gd name="connsiteX3" fmla="*/ 3576747 w 3576747"/>
              <a:gd name="connsiteY3" fmla="*/ 65031 h 390177"/>
              <a:gd name="connsiteX4" fmla="*/ 3576747 w 3576747"/>
              <a:gd name="connsiteY4" fmla="*/ 325146 h 390177"/>
              <a:gd name="connsiteX5" fmla="*/ 3511716 w 3576747"/>
              <a:gd name="connsiteY5" fmla="*/ 390177 h 390177"/>
              <a:gd name="connsiteX6" fmla="*/ 65031 w 3576747"/>
              <a:gd name="connsiteY6" fmla="*/ 390177 h 390177"/>
              <a:gd name="connsiteX7" fmla="*/ 0 w 3576747"/>
              <a:gd name="connsiteY7" fmla="*/ 325146 h 390177"/>
              <a:gd name="connsiteX8" fmla="*/ 0 w 3576747"/>
              <a:gd name="connsiteY8" fmla="*/ 65031 h 39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6747" h="390177">
                <a:moveTo>
                  <a:pt x="0" y="65031"/>
                </a:moveTo>
                <a:cubicBezTo>
                  <a:pt x="0" y="29115"/>
                  <a:pt x="29115" y="0"/>
                  <a:pt x="65031" y="0"/>
                </a:cubicBezTo>
                <a:lnTo>
                  <a:pt x="3511716" y="0"/>
                </a:lnTo>
                <a:cubicBezTo>
                  <a:pt x="3547632" y="0"/>
                  <a:pt x="3576747" y="29115"/>
                  <a:pt x="3576747" y="65031"/>
                </a:cubicBezTo>
                <a:lnTo>
                  <a:pt x="3576747" y="325146"/>
                </a:lnTo>
                <a:cubicBezTo>
                  <a:pt x="3576747" y="361062"/>
                  <a:pt x="3547632" y="390177"/>
                  <a:pt x="3511716" y="390177"/>
                </a:cubicBezTo>
                <a:lnTo>
                  <a:pt x="65031" y="390177"/>
                </a:lnTo>
                <a:cubicBezTo>
                  <a:pt x="29115" y="390177"/>
                  <a:pt x="0" y="361062"/>
                  <a:pt x="0" y="325146"/>
                </a:cubicBezTo>
                <a:lnTo>
                  <a:pt x="0" y="6503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7627" tIns="87627" rIns="87627" bIns="8762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 состоит из двух частей: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28600" y="12691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Заголовок метода (имя, параметры, возвращаемый тип, модификаторы)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228600" y="19819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Тело метода (код)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8600" y="2667000"/>
            <a:ext cx="3276600" cy="1752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b="1" dirty="0" smtClean="0">
                <a:latin typeface="Calibri" panose="020F0502020204030204" pitchFamily="34" charset="0"/>
              </a:rPr>
              <a:t>Сигнатура метода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461962" y="3157728"/>
            <a:ext cx="373063" cy="420624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457200" y="3705415"/>
            <a:ext cx="377825" cy="36366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11225" y="3157728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1225" y="3648456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Список параметров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57600" y="2743200"/>
            <a:ext cx="5334000" cy="8351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Каждый метод в классе должен иметь уникальную сигнатуру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63055"/>
            <a:ext cx="6743701" cy="17828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</a:t>
            </a:r>
            <a:r>
              <a:rPr lang="ru-RU" dirty="0" smtClean="0"/>
              <a:t>ссылки</a:t>
            </a:r>
            <a:endParaRPr lang="ru-RU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8077200" cy="5778443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83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</a:t>
            </a:r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762000"/>
            <a:ext cx="8686800" cy="3276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static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ChangeIt</a:t>
            </a:r>
            <a:r>
              <a:rPr lang="en-US" sz="1600" dirty="0">
                <a:latin typeface="Consolas"/>
                <a:cs typeface="Consolas"/>
              </a:rPr>
              <a:t>(ref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a) </a:t>
            </a:r>
          </a:p>
          <a:p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r>
              <a:rPr lang="en-US" sz="1600" dirty="0">
                <a:latin typeface="Consolas"/>
                <a:cs typeface="Consolas"/>
              </a:rPr>
              <a:t>	a = 42; </a:t>
            </a:r>
          </a:p>
          <a:p>
            <a:r>
              <a:rPr lang="en-US" sz="1600" dirty="0" smtClean="0">
                <a:latin typeface="Consolas"/>
                <a:cs typeface="Consolas"/>
              </a:rPr>
              <a:t>}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r>
              <a:rPr lang="fr-FR" sz="1600" dirty="0">
                <a:latin typeface="Consolas"/>
                <a:cs typeface="Consolas"/>
              </a:rPr>
              <a:t>	</a:t>
            </a:r>
            <a:r>
              <a:rPr lang="fr-FR" sz="1600" dirty="0" err="1">
                <a:latin typeface="Consolas"/>
                <a:cs typeface="Consolas"/>
              </a:rPr>
              <a:t>int</a:t>
            </a:r>
            <a:r>
              <a:rPr lang="fr-FR" sz="1600" dirty="0">
                <a:latin typeface="Consolas"/>
                <a:cs typeface="Consolas"/>
              </a:rPr>
              <a:t> x = 24;</a:t>
            </a:r>
          </a:p>
          <a:p>
            <a:r>
              <a:rPr lang="fr-FR" sz="1600" dirty="0">
                <a:latin typeface="Consolas"/>
                <a:cs typeface="Consolas"/>
              </a:rPr>
              <a:t>	</a:t>
            </a:r>
            <a:r>
              <a:rPr lang="fr-FR" sz="1600" dirty="0" err="1">
                <a:latin typeface="Consolas"/>
                <a:cs typeface="Consolas"/>
              </a:rPr>
              <a:t>ChangeIt</a:t>
            </a:r>
            <a:r>
              <a:rPr lang="fr-FR" sz="1600" dirty="0">
                <a:latin typeface="Consolas"/>
                <a:cs typeface="Consolas"/>
              </a:rPr>
              <a:t>(</a:t>
            </a:r>
            <a:r>
              <a:rPr lang="fr-FR" sz="1600" dirty="0" err="1">
                <a:latin typeface="Consolas"/>
                <a:cs typeface="Consolas"/>
              </a:rPr>
              <a:t>ref</a:t>
            </a:r>
            <a:r>
              <a:rPr lang="fr-FR" sz="1600" dirty="0">
                <a:latin typeface="Consolas"/>
                <a:cs typeface="Consolas"/>
              </a:rPr>
              <a:t> x);</a:t>
            </a:r>
          </a:p>
          <a:p>
            <a:r>
              <a:rPr lang="fr-FR" sz="1600" dirty="0">
                <a:latin typeface="Consolas"/>
                <a:cs typeface="Consolas"/>
              </a:rPr>
              <a:t>	</a:t>
            </a:r>
            <a:r>
              <a:rPr lang="fr-FR" sz="1600" dirty="0" err="1">
                <a:latin typeface="Consolas"/>
                <a:cs typeface="Consolas"/>
              </a:rPr>
              <a:t>Console.WriteLine</a:t>
            </a:r>
            <a:r>
              <a:rPr lang="fr-FR" sz="1600" dirty="0">
                <a:latin typeface="Consolas"/>
                <a:cs typeface="Consolas"/>
              </a:rPr>
              <a:t>(x); // </a:t>
            </a:r>
            <a:r>
              <a:rPr lang="fr-FR" sz="1600" dirty="0" err="1">
                <a:latin typeface="Consolas"/>
                <a:cs typeface="Consolas"/>
              </a:rPr>
              <a:t>will</a:t>
            </a:r>
            <a:r>
              <a:rPr lang="fr-FR" sz="1600" dirty="0">
                <a:latin typeface="Consolas"/>
                <a:cs typeface="Consolas"/>
              </a:rPr>
              <a:t> </a:t>
            </a:r>
            <a:r>
              <a:rPr lang="fr-FR" sz="1600" dirty="0" err="1">
                <a:latin typeface="Consolas"/>
                <a:cs typeface="Consolas"/>
              </a:rPr>
              <a:t>print</a:t>
            </a:r>
            <a:r>
              <a:rPr lang="fr-FR" sz="1600" dirty="0">
                <a:latin typeface="Consolas"/>
                <a:cs typeface="Consolas"/>
              </a:rPr>
              <a:t> 42</a:t>
            </a:r>
          </a:p>
          <a:p>
            <a:r>
              <a:rPr lang="fr-FR" sz="1600" dirty="0">
                <a:latin typeface="Consolas"/>
                <a:cs typeface="Consolas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1295400" y="3429000"/>
            <a:ext cx="7620000" cy="3429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05200"/>
            <a:ext cx="4343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686800" cy="4132053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241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Статические методы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152400" y="685800"/>
            <a:ext cx="88392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2400" y="1600200"/>
            <a:ext cx="8839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 smtClean="0"/>
              <a:t>static</a:t>
            </a:r>
            <a:endParaRPr lang="ru-RU" dirty="0" smtClean="0"/>
          </a:p>
        </p:txBody>
      </p:sp>
      <p:sp>
        <p:nvSpPr>
          <p:cNvPr id="7" name="Flowchart: Document 6"/>
          <p:cNvSpPr/>
          <p:nvPr/>
        </p:nvSpPr>
        <p:spPr>
          <a:xfrm>
            <a:off x="152400" y="2438400"/>
            <a:ext cx="8839200" cy="1524000"/>
          </a:xfrm>
          <a:prstGeom prst="flowChartDocument">
            <a:avLst/>
          </a:pr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 smtClean="0">
              <a:latin typeface="Consolas" pitchFamily="49" charset="0"/>
              <a:cs typeface="Consolas" pitchFamily="49" charset="0"/>
            </a:endParaRPr>
          </a:p>
          <a:p>
            <a:endParaRPr lang="ru-RU" sz="17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 smtClean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 smtClean="0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 smtClean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 smtClean="0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owchart: Document 9"/>
          <p:cNvSpPr/>
          <p:nvPr/>
        </p:nvSpPr>
        <p:spPr>
          <a:xfrm>
            <a:off x="838200" y="3657600"/>
            <a:ext cx="81534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static double salesTaxPercentage = 20;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double GetMonthlySalesTax(double monthlyProfit)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2400" y="5791200"/>
            <a:ext cx="8839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</a:t>
            </a:r>
            <a:r>
              <a:rPr lang="ru-RU" dirty="0" smtClean="0"/>
              <a:t>методы, статические конструкторы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152400" y="685800"/>
            <a:ext cx="8839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2400" y="1295400"/>
            <a:ext cx="88392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разработке служебного класса, содержащего только статические члены, можно объявить сам класс как статический (не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152400" y="2133600"/>
            <a:ext cx="2987154" cy="1371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57600" y="4267200"/>
            <a:ext cx="5332294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/>
              <a:t>Т</a:t>
            </a:r>
            <a:r>
              <a:rPr lang="ru-RU" dirty="0" smtClean="0"/>
              <a:t>ипы могут содержать статические конструкторы (конструкторы классов или инициализаторы типов )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152400" y="3657600"/>
            <a:ext cx="3390720" cy="2092771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2400" y="5562600"/>
            <a:ext cx="8839200" cy="9905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CLR неявно вызывает статический конструктор перед тем, как любой код пытается получить доступ к   статическому члену в этом типе</a:t>
            </a:r>
          </a:p>
        </p:txBody>
      </p:sp>
      <p:pic>
        <p:nvPicPr>
          <p:cNvPr id="19" name="Picture 18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352095" flipV="1">
            <a:off x="2522847" y="4315863"/>
            <a:ext cx="1360851" cy="27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ounded Rectangle 14"/>
          <p:cNvSpPr/>
          <p:nvPr/>
        </p:nvSpPr>
        <p:spPr>
          <a:xfrm>
            <a:off x="3276600" y="2133600"/>
            <a:ext cx="5715000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Создание экземпляра невозможно</a:t>
            </a:r>
          </a:p>
          <a:p>
            <a:pPr algn="just"/>
            <a:r>
              <a:rPr lang="ru-RU" dirty="0" smtClean="0"/>
              <a:t>Не </a:t>
            </a:r>
            <a:r>
              <a:rPr lang="ru-RU" dirty="0"/>
              <a:t>наследует интерфейсов</a:t>
            </a:r>
          </a:p>
          <a:p>
            <a:pPr algn="just"/>
            <a:r>
              <a:rPr lang="ru-RU" dirty="0" smtClean="0"/>
              <a:t>В нем можно </a:t>
            </a:r>
            <a:r>
              <a:rPr lang="ru-RU" dirty="0"/>
              <a:t>использовать только статические члены</a:t>
            </a:r>
          </a:p>
          <a:p>
            <a:pPr algn="just"/>
            <a:r>
              <a:rPr lang="ru-RU" dirty="0" smtClean="0"/>
              <a:t>Не может </a:t>
            </a:r>
            <a:r>
              <a:rPr lang="ru-RU" dirty="0"/>
              <a:t>быть </a:t>
            </a:r>
            <a:r>
              <a:rPr lang="ru-RU" dirty="0" smtClean="0"/>
              <a:t>членом-полем, параметром метода или локальной переменной</a:t>
            </a:r>
            <a:endParaRPr lang="ru-RU" dirty="0"/>
          </a:p>
        </p:txBody>
      </p:sp>
      <p:pic>
        <p:nvPicPr>
          <p:cNvPr id="21" name="Picture 17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424676" flipV="1">
            <a:off x="2215350" y="2625869"/>
            <a:ext cx="1382290" cy="25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татические </a:t>
            </a:r>
            <a:r>
              <a:rPr lang="ru-RU" dirty="0"/>
              <a:t>конструкторы</a:t>
            </a:r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6204324"/>
              </p:ext>
            </p:extLst>
          </p:nvPr>
        </p:nvGraphicFramePr>
        <p:xfrm>
          <a:off x="152400" y="762000"/>
          <a:ext cx="8763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</a:t>
            </a:r>
            <a:r>
              <a:rPr lang="ru-RU" dirty="0" smtClean="0"/>
              <a:t>конструкторы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Статический конструктор для класса выполняется не более одного раза в </a:t>
            </a:r>
            <a:r>
              <a:rPr lang="ru-RU" dirty="0" smtClean="0"/>
              <a:t>домене приложения. </a:t>
            </a:r>
            <a:r>
              <a:rPr lang="ru-RU" dirty="0"/>
              <a:t>Выполнение </a:t>
            </a:r>
            <a:r>
              <a:rPr lang="ru-RU" dirty="0" smtClean="0"/>
              <a:t>статического конструктора инициируется одним из </a:t>
            </a:r>
            <a:r>
              <a:rPr lang="ru-RU" dirty="0"/>
              <a:t>следующих </a:t>
            </a:r>
            <a:r>
              <a:rPr lang="ru-RU" dirty="0" smtClean="0"/>
              <a:t>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происходит обращение к любому статическому </a:t>
            </a:r>
            <a:r>
              <a:rPr lang="ru-RU" dirty="0" smtClean="0"/>
              <a:t>члену класса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90800"/>
            <a:ext cx="8610600" cy="40386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type may be specified as having a relaxed semantic for its type-initializer method (for convenience below, we call this relaxed semantic </a:t>
            </a:r>
            <a:r>
              <a:rPr lang="en-US" dirty="0" err="1" smtClean="0"/>
              <a:t>BeforeFieldInit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marked </a:t>
            </a:r>
            <a:r>
              <a:rPr lang="en-US" dirty="0" err="1" smtClean="0"/>
              <a:t>BeforeFieldInit</a:t>
            </a:r>
            <a:r>
              <a:rPr lang="en-US" dirty="0" smtClean="0"/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not marked </a:t>
            </a:r>
            <a:r>
              <a:rPr lang="en-US" dirty="0" err="1" smtClean="0"/>
              <a:t>BeforeFieldInit</a:t>
            </a:r>
            <a:r>
              <a:rPr lang="en-US" dirty="0" smtClean="0"/>
              <a:t> then that type's initializer method is executed at (i.e., is triggered by):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first access to any static or instance field of that type, or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first invocation of any static, instance or virtual method of that type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CLI </a:t>
            </a:r>
            <a:r>
              <a:rPr lang="en-US" dirty="0"/>
              <a:t>specification (ECMA 335) states in section </a:t>
            </a:r>
            <a:r>
              <a:rPr lang="en-US" dirty="0" smtClean="0"/>
              <a:t>8.9.5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</a:t>
            </a:r>
            <a:r>
              <a:rPr lang="ru-RU" dirty="0" smtClean="0"/>
              <a:t>использование, шаблон </a:t>
            </a:r>
            <a:r>
              <a:rPr lang="en-US" dirty="0" smtClean="0"/>
              <a:t>S</a:t>
            </a:r>
            <a:r>
              <a:rPr lang="ru-RU" dirty="0" err="1" smtClean="0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152400" y="685800"/>
            <a:ext cx="8839200" cy="990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Класс, реализующий </a:t>
            </a:r>
            <a:r>
              <a:rPr lang="ru-RU" dirty="0" smtClean="0"/>
              <a:t>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r>
              <a:rPr lang="en-US" dirty="0"/>
              <a:t> </a:t>
            </a:r>
            <a:r>
              <a:rPr lang="ru-RU" dirty="0" smtClean="0"/>
              <a:t>:</a:t>
            </a:r>
            <a:endParaRPr lang="ru-RU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гарантирует</a:t>
            </a:r>
            <a:r>
              <a:rPr lang="ru-RU" dirty="0"/>
              <a:t>, что можно создать только один его </a:t>
            </a:r>
            <a:r>
              <a:rPr lang="ru-RU" dirty="0" smtClean="0"/>
              <a:t>экземпляр</a:t>
            </a:r>
            <a:endParaRPr lang="ru-RU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и предоставляет точку доступа для </a:t>
            </a:r>
            <a:r>
              <a:rPr lang="ru-RU" dirty="0" smtClean="0"/>
              <a:t>получения </a:t>
            </a:r>
            <a:r>
              <a:rPr lang="ru-RU" dirty="0"/>
              <a:t>этого </a:t>
            </a:r>
            <a:r>
              <a:rPr lang="ru-RU" dirty="0" smtClean="0"/>
              <a:t>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152400" y="1828800"/>
            <a:ext cx="8839200" cy="2362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Введение </a:t>
            </a:r>
            <a:r>
              <a:rPr lang="ru-RU" dirty="0"/>
              <a:t>отладочной </a:t>
            </a:r>
            <a:r>
              <a:rPr lang="ru-RU" dirty="0" smtClean="0"/>
              <a:t>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Доступ </a:t>
            </a:r>
            <a:r>
              <a:rPr lang="ru-RU" dirty="0"/>
              <a:t>к аппаратному обеспечению 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Нередко используется </a:t>
            </a:r>
            <a:r>
              <a:rPr lang="ru-RU" dirty="0"/>
              <a:t>вместе с другими шаблонами (Абстрактной фабрикой, Строителем </a:t>
            </a:r>
            <a:r>
              <a:rPr lang="ru-RU" dirty="0" smtClean="0"/>
              <a:t>и Прототипом</a:t>
            </a:r>
            <a:r>
              <a:rPr lang="ru-RU" dirty="0"/>
              <a:t>) для обеспечения уникальности их </a:t>
            </a:r>
            <a:r>
              <a:rPr lang="ru-RU" dirty="0" smtClean="0"/>
              <a:t>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152400" y="4343400"/>
            <a:ext cx="8839200" cy="20574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700" dirty="0" smtClean="0"/>
              <a:t>Негативные последствия использования </a:t>
            </a:r>
            <a:r>
              <a:rPr lang="en-US" sz="1700" dirty="0" smtClean="0"/>
              <a:t>S</a:t>
            </a:r>
            <a:r>
              <a:rPr lang="ru-RU" sz="1700" dirty="0" err="1" smtClean="0"/>
              <a:t>ingleton</a:t>
            </a:r>
            <a:r>
              <a:rPr lang="en-US" sz="1700" dirty="0" smtClean="0"/>
              <a:t> </a:t>
            </a:r>
            <a:r>
              <a:rPr lang="ru-RU" sz="1700" dirty="0" smtClean="0"/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sz="1700" dirty="0" smtClean="0"/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sz="1700" dirty="0" smtClean="0"/>
              <a:t>Приложение становится сложнее тестировать, т.к. данные, полученные от </a:t>
            </a:r>
            <a:r>
              <a:rPr lang="en-US" sz="1700" dirty="0" smtClean="0"/>
              <a:t>S</a:t>
            </a:r>
            <a:r>
              <a:rPr lang="ru-RU" sz="1700" dirty="0" err="1" smtClean="0"/>
              <a:t>ingleton</a:t>
            </a:r>
            <a:r>
              <a:rPr lang="ru-RU" sz="1700" dirty="0" smtClean="0"/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7162799" cy="477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6307540" y="2438400"/>
            <a:ext cx="2668137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закрытый конструктор, чтобы запретить создание экземпляров извне</a:t>
            </a:r>
            <a:endParaRPr lang="ru-RU" sz="1600" dirty="0" smtClean="0"/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6306403" y="3757027"/>
            <a:ext cx="26670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 smtClean="0"/>
              <a:t>единственный </a:t>
            </a:r>
            <a:r>
              <a:rPr lang="ru-RU" sz="1600" dirty="0"/>
              <a:t>экземпляр класса</a:t>
            </a:r>
            <a:endParaRPr lang="ru-RU" sz="1600" dirty="0" smtClean="0"/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607861" y="4013705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62224" flipV="1">
            <a:off x="5553013" y="3836969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6307540" y="1066800"/>
            <a:ext cx="266700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доступ к </a:t>
            </a:r>
            <a:r>
              <a:rPr lang="ru-RU" sz="1600" dirty="0" smtClean="0"/>
              <a:t>единственному экземпляру </a:t>
            </a:r>
            <a:r>
              <a:rPr lang="ru-RU" sz="1600" dirty="0"/>
              <a:t>через свойство, открытое только для </a:t>
            </a:r>
            <a:r>
              <a:rPr lang="ru-RU" sz="1600" dirty="0" smtClean="0"/>
              <a:t>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206534" flipV="1">
            <a:off x="5452156" y="1928966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6308677" y="4573137"/>
            <a:ext cx="266700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клиентский код использует </a:t>
            </a:r>
            <a:r>
              <a:rPr lang="ru-RU" sz="1600" dirty="0" smtClean="0"/>
              <a:t> свойство только для чтения для </a:t>
            </a:r>
            <a:r>
              <a:rPr lang="ru-RU" sz="1600" dirty="0"/>
              <a:t>получения общего экземпляра класса.</a:t>
            </a:r>
            <a:endParaRPr lang="ru-RU" sz="1600" dirty="0" smtClean="0"/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38087">
            <a:off x="5619645" y="4806879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601" y="5943600"/>
            <a:ext cx="5334000" cy="7620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Р</a:t>
            </a:r>
            <a:r>
              <a:rPr lang="ru-RU" dirty="0" smtClean="0"/>
              <a:t>еализация </a:t>
            </a:r>
            <a:r>
              <a:rPr lang="ru-RU" dirty="0"/>
              <a:t>должна быть </a:t>
            </a:r>
            <a:r>
              <a:rPr lang="ru-RU" dirty="0" err="1" smtClean="0"/>
              <a:t>потокобезопасной</a:t>
            </a:r>
            <a:endParaRPr lang="ru-RU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Реализация </a:t>
            </a:r>
            <a:r>
              <a:rPr lang="ru-RU" dirty="0"/>
              <a:t>должна быть «отложенной» (</a:t>
            </a:r>
            <a:r>
              <a:rPr lang="ru-RU" dirty="0" err="1"/>
              <a:t>lazy</a:t>
            </a:r>
            <a:r>
              <a:rPr lang="ru-R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b="1" dirty="0"/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458897"/>
              </p:ext>
            </p:extLst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2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Статический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 модификатор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/>
                        <a:t>Модификатор доступа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public internal</a:t>
                      </a:r>
                      <a:r>
                        <a:rPr lang="en-US" sz="1800" baseline="0" dirty="0" smtClean="0"/>
                        <a:t> private protected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Модификатор наследования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/>
                        <a:t>Модификатор небезопасного кода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mtClean="0"/>
                        <a:t>unsafe </a:t>
                      </a:r>
                      <a:r>
                        <a:rPr lang="en-US" sz="1800" dirty="0" smtClean="0"/>
                        <a:t>extern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Модификатор частичного метода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partial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846623"/>
            <a:ext cx="8610600" cy="51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762000"/>
            <a:ext cx="4953000" cy="43434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sealed class Singleton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static Singleton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myInstance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endParaRPr lang="ru-RU" sz="1400" dirty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Singleton() { }</a:t>
            </a:r>
          </a:p>
          <a:p>
            <a:endParaRPr lang="ru-RU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public static Singleton Instance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get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  if (Instance == null)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Instance = new Singleton();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  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  return Instance;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81400"/>
            <a:ext cx="4800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4953000" y="1676400"/>
            <a:ext cx="3961263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При </a:t>
            </a:r>
            <a:r>
              <a:rPr lang="ru-RU" sz="1600" dirty="0" smtClean="0"/>
              <a:t>наличии</a:t>
            </a:r>
            <a:r>
              <a:rPr lang="en-US" sz="1600" dirty="0" smtClean="0"/>
              <a:t> </a:t>
            </a:r>
            <a:r>
              <a:rPr lang="ru-RU" sz="1600" dirty="0" smtClean="0"/>
              <a:t>отмет</a:t>
            </a:r>
            <a:r>
              <a:rPr lang="ru-RU" sz="1600" dirty="0"/>
              <a:t>о</a:t>
            </a:r>
            <a:r>
              <a:rPr lang="ru-RU" sz="1600" dirty="0" smtClean="0"/>
              <a:t>к </a:t>
            </a:r>
            <a:r>
              <a:rPr lang="en-US" sz="1600" dirty="0" err="1" smtClean="0"/>
              <a:t>beforefieldinit</a:t>
            </a:r>
            <a:r>
              <a:rPr lang="ru-RU" sz="1600" dirty="0" smtClean="0"/>
              <a:t>, </a:t>
            </a:r>
            <a:r>
              <a:rPr lang="ru-RU" sz="1600" dirty="0"/>
              <a:t>нет гарантий, в какой момент будут инициализированы статические поля класса</a:t>
            </a:r>
            <a:endParaRPr lang="ru-RU" sz="1600" dirty="0" smtClean="0"/>
          </a:p>
        </p:txBody>
      </p:sp>
      <p:pic>
        <p:nvPicPr>
          <p:cNvPr id="6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206534" flipV="1">
            <a:off x="6028886" y="3014253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304800" y="5410200"/>
            <a:ext cx="381000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1600" dirty="0"/>
              <a:t>Specifies that calling static methods of the type does not force the system to initialize the </a:t>
            </a:r>
            <a:r>
              <a:rPr lang="en-US" sz="1600" dirty="0" smtClean="0"/>
              <a:t>type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322186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914400"/>
            <a:ext cx="5105400" cy="32004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public sealed class Singleton</a:t>
            </a: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en-US" sz="1400" dirty="0" smtClean="0">
                <a:solidFill>
                  <a:schemeClr val="tx1"/>
                </a:solidFill>
                <a:latin typeface="Consolas"/>
              </a:rPr>
              <a:t>static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Singleton instance = new Singleton();</a:t>
            </a:r>
          </a:p>
          <a:p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600" b="1" dirty="0">
                <a:solidFill>
                  <a:schemeClr val="tx1"/>
                </a:solidFill>
                <a:latin typeface="Consolas"/>
              </a:rPr>
              <a:t>   </a:t>
            </a:r>
            <a:r>
              <a:rPr lang="arn-CL" sz="1600" b="1" dirty="0" smtClean="0">
                <a:solidFill>
                  <a:schemeClr val="tx1"/>
                </a:solidFill>
                <a:latin typeface="Consolas"/>
              </a:rPr>
              <a:t>static </a:t>
            </a:r>
            <a:r>
              <a:rPr lang="arn-CL" sz="1600" b="1" dirty="0">
                <a:solidFill>
                  <a:schemeClr val="tx1"/>
                </a:solidFill>
                <a:latin typeface="Consolas"/>
              </a:rPr>
              <a:t>Singleton() { }</a:t>
            </a:r>
            <a:endParaRPr lang="arn-CL" sz="1400" b="1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Singleton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() { }</a:t>
            </a:r>
          </a:p>
          <a:p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public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static Singleton Instance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get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{ return instance; }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59976"/>
            <a:ext cx="5374526" cy="356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176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914400"/>
            <a:ext cx="7696200" cy="42672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sz="1400" dirty="0" smtClean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public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sealed class Singleton</a:t>
            </a: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private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Singleton() {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 smtClean="0">
              <a:solidFill>
                <a:schemeClr val="tx1"/>
              </a:solidFill>
              <a:latin typeface="Consolas"/>
            </a:endParaRPr>
          </a:p>
          <a:p>
            <a:endParaRPr lang="arn-CL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public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static Singleton Instance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get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{ return InstanceHolder.instance; }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protected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class InstanceHolder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static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InstanceHolder() { }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en-US" sz="1400" dirty="0" smtClean="0">
                <a:solidFill>
                  <a:schemeClr val="tx1"/>
                </a:solidFill>
                <a:latin typeface="Consolas"/>
              </a:rPr>
              <a:t>internal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static </a:t>
            </a:r>
            <a:r>
              <a:rPr lang="en-US" sz="1400" dirty="0" err="1">
                <a:solidFill>
                  <a:schemeClr val="tx1"/>
                </a:solidFill>
                <a:latin typeface="Consolas"/>
              </a:rPr>
              <a:t>readonly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 Singleton instance = new Singleton();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04800" y="762000"/>
            <a:ext cx="86868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/>
              <a:t>Реализация </a:t>
            </a:r>
            <a:r>
              <a:rPr lang="en-US" sz="1600" dirty="0" smtClean="0"/>
              <a:t>Singleton </a:t>
            </a:r>
            <a:r>
              <a:rPr lang="ru-RU" sz="1600" dirty="0" smtClean="0"/>
              <a:t>для .NET 4 с использованием класса </a:t>
            </a:r>
            <a:r>
              <a:rPr lang="ru-RU" sz="1600" dirty="0" err="1" smtClean="0"/>
              <a:t>Lazy</a:t>
            </a:r>
            <a:endParaRPr lang="ru-RU" sz="1600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1600200"/>
            <a:ext cx="8686800" cy="38100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public sealed class Singleton</a:t>
            </a: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private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static readonly Lazy&lt;Singleton&gt; instance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=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Lazy&lt;Singleton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&gt;(() =&gt; new Singleton());</a:t>
            </a: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static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Singleton() { 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Singleton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() { 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static Singleton Instance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 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get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{ return Singleton.instance.Value; }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55457" y="762000"/>
            <a:ext cx="4469595" cy="57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расширения</a:t>
            </a:r>
            <a:endParaRPr lang="ru-RU" dirty="0"/>
          </a:p>
        </p:txBody>
      </p:sp>
      <p:pic>
        <p:nvPicPr>
          <p:cNvPr id="19" name="Content Placeholder 5" descr="arrow0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666538">
            <a:off x="2903077" y="3390428"/>
            <a:ext cx="1699266" cy="32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228600" y="762000"/>
            <a:ext cx="86868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524000"/>
            <a:ext cx="86487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без </a:t>
            </a:r>
            <a:r>
              <a:rPr lang="ru-RU" dirty="0"/>
              <a:t>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без  </a:t>
            </a:r>
            <a:r>
              <a:rPr lang="ru-RU" dirty="0"/>
              <a:t>получения нового типа из существующего </a:t>
            </a:r>
            <a:r>
              <a:rPr lang="ru-RU" dirty="0" smtClean="0"/>
              <a:t>класса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763000" cy="2935212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58423" y="2576436"/>
            <a:ext cx="2209800" cy="6239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10300" y="2576436"/>
            <a:ext cx="2095500" cy="6239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Тип расширения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448300" y="5334000"/>
            <a:ext cx="3543300" cy="1296937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945112"/>
            <a:ext cx="4419600" cy="6842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 smtClean="0"/>
              <a:t>Нет ссылки на класс </a:t>
            </a:r>
            <a:r>
              <a:rPr lang="ru-RU" b="1" dirty="0" err="1" smtClean="0">
                <a:cs typeface="Consolas" pitchFamily="49" charset="0"/>
              </a:rPr>
              <a:t>IntExtension</a:t>
            </a:r>
            <a:endParaRPr lang="ru-RU" b="1" dirty="0" smtClean="0"/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358153">
            <a:off x="4729503" y="3222898"/>
            <a:ext cx="1961527" cy="1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7879" y="5873750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68305">
            <a:off x="2762983" y="326418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623" y="5776522"/>
            <a:ext cx="2631055" cy="27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 smtClean="0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+</a:t>
              </a:r>
              <a:endParaRPr lang="ru-RU" sz="720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==</a:t>
              </a:r>
              <a:endParaRPr lang="ru-RU" sz="720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5334000" y="4317739"/>
            <a:ext cx="3581400" cy="1995488"/>
          </a:xfrm>
          <a:prstGeom prst="roundRect">
            <a:avLst>
              <a:gd name="adj" fmla="val 7093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2" name="Picture 2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92924" y="5801099"/>
            <a:ext cx="3715457" cy="338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208381" y="5627426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операций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mtClean="0"/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 smtClean="0"/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smtClean="0"/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smtClean="0"/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smtClean="0"/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228600" y="4724400"/>
            <a:ext cx="8763000" cy="1676400"/>
            <a:chOff x="228600" y="4724400"/>
            <a:chExt cx="8763000" cy="1676400"/>
          </a:xfrm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 smtClean="0"/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операций</a:t>
            </a:r>
            <a:endParaRPr lang="ru-R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29444013"/>
              </p:ext>
            </p:extLst>
          </p:nvPr>
        </p:nvGraphicFramePr>
        <p:xfrm>
          <a:off x="304800" y="762000"/>
          <a:ext cx="8610600" cy="53340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noProof="0" dirty="0" smtClean="0"/>
                        <a:t>Операции</a:t>
                      </a:r>
                      <a:endParaRPr lang="ru-RU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noProof="0" dirty="0" smtClean="0"/>
                        <a:t>Возможность перегрузки</a:t>
                      </a:r>
                      <a:endParaRPr lang="ru-RU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+, -, !, ~, ++, --, </a:t>
                      </a:r>
                      <a:r>
                        <a:rPr lang="ru-RU" sz="1800" kern="1200" noProof="0" dirty="0" err="1" smtClean="0"/>
                        <a:t>true</a:t>
                      </a:r>
                      <a:r>
                        <a:rPr lang="ru-RU" sz="1800" kern="1200" noProof="0" dirty="0" smtClean="0"/>
                        <a:t>, </a:t>
                      </a:r>
                      <a:r>
                        <a:rPr lang="ru-RU" sz="1800" kern="1200" noProof="0" dirty="0" err="1" smtClean="0"/>
                        <a:t>false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Унарные операции,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+, -, *, /, %, &amp;, |, ^, &lt;&lt;, &gt;&gt;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Бинарные операции,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smtClean="0"/>
                        <a:t>==, !=, &lt;, &gt;, &lt;=, &gt;=</a:t>
                      </a:r>
                      <a:endParaRPr lang="ru-RU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Операции сравнения,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&amp;&amp;, ||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[ ]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()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smtClean="0"/>
                        <a:t>+=, -=, *=, /=, %=, &amp;=, |=, ^=, &lt;&lt;=, &gt;&gt;=</a:t>
                      </a:r>
                      <a:endParaRPr lang="ru-RU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smtClean="0"/>
                        <a:t>=, ., ?:, -&gt;, new, is, sizeof, typeof</a:t>
                      </a:r>
                      <a:endParaRPr lang="ru-RU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Эти операции не могут быть перегружены</a:t>
                      </a:r>
                      <a:endParaRPr lang="ru-RU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09916" y="762000"/>
            <a:ext cx="8529283" cy="5562600"/>
            <a:chOff x="309916" y="762000"/>
            <a:chExt cx="8529283" cy="5562600"/>
          </a:xfrm>
        </p:grpSpPr>
        <p:sp>
          <p:nvSpPr>
            <p:cNvPr id="4" name="Oval 3"/>
            <p:cNvSpPr/>
            <p:nvPr/>
          </p:nvSpPr>
          <p:spPr bwMode="auto">
            <a:xfrm>
              <a:off x="3131945" y="762000"/>
              <a:ext cx="1895803" cy="7844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944479" y="1689100"/>
              <a:ext cx="2260381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81917" y="1760415"/>
              <a:ext cx="2114550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77776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86058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2074670" y="1431586"/>
              <a:ext cx="1334909" cy="25751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50114" y="1431586"/>
              <a:ext cx="1189078" cy="32882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35051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309916" y="3400669"/>
              <a:ext cx="8529283" cy="29239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500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686798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618947" y="2259623"/>
              <a:ext cx="455723" cy="1426308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  <a:endCxn id="93" idx="0"/>
            </p:cNvCxnSpPr>
            <p:nvPr/>
          </p:nvCxnSpPr>
          <p:spPr>
            <a:xfrm>
              <a:off x="4335051" y="3115407"/>
              <a:ext cx="1203105" cy="57052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543333" y="3115408"/>
              <a:ext cx="182289" cy="106973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25733" y="5896708"/>
              <a:ext cx="19832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418430" y="2259623"/>
              <a:ext cx="656240" cy="256735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434071" y="4826977"/>
              <a:ext cx="1968719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Extension </a:t>
              </a:r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6985" y="3685931"/>
              <a:ext cx="2223923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2074670" y="2259623"/>
              <a:ext cx="1458310" cy="192551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532980" y="3115408"/>
              <a:ext cx="80207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532980" y="3115408"/>
              <a:ext cx="4010353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631889" y="5397500"/>
              <a:ext cx="1895803" cy="64183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543333" y="3115408"/>
              <a:ext cx="36458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548621" y="5397500"/>
              <a:ext cx="1968719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777721" y="4185138"/>
              <a:ext cx="1895803" cy="6418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35051" y="3115408"/>
              <a:ext cx="324474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90255" y="4969608"/>
              <a:ext cx="2041634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2074670" y="2259623"/>
              <a:ext cx="1458310" cy="31378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548621" y="4185138"/>
              <a:ext cx="1968718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Overloaded </a:t>
              </a:r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operators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11072" y="3115408"/>
              <a:ext cx="1932261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35051" y="3115408"/>
              <a:ext cx="1276022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 bwMode="auto">
            <a:xfrm>
              <a:off x="4444423" y="3685931"/>
              <a:ext cx="2187465" cy="78446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</p:grp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84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Перегрузка операций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>
          <a:xfrm>
            <a:off x="228600" y="2286000"/>
            <a:ext cx="8686800" cy="1676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605291">
            <a:off x="253145" y="3520123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Перегрузка операций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>
          <a:xfrm>
            <a:off x="228600" y="762000"/>
            <a:ext cx="3429000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1143000"/>
            <a:ext cx="3886200" cy="1524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98955" y="1839888"/>
            <a:ext cx="1708024" cy="685800"/>
          </a:xfrm>
          <a:prstGeom prst="roundRect">
            <a:avLst/>
          </a:prstGeom>
          <a:solidFill>
            <a:srgbClr val="D5FFF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2819400"/>
            <a:ext cx="8763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3810000"/>
            <a:ext cx="8763000" cy="8382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8600" y="4800600"/>
            <a:ext cx="3422176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708335" y="1641977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3981958" y="213360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операций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Любой класс или структура могут перегрузить операции </a:t>
            </a:r>
            <a:r>
              <a:rPr lang="ru-RU" dirty="0" err="1" smtClean="0"/>
              <a:t>true</a:t>
            </a:r>
            <a:r>
              <a:rPr lang="ru-RU" dirty="0" smtClean="0"/>
              <a:t> и </a:t>
            </a:r>
            <a:r>
              <a:rPr lang="ru-RU" dirty="0" err="1" smtClean="0"/>
              <a:t>false</a:t>
            </a:r>
            <a:endParaRPr lang="ru-RU" dirty="0" smtClean="0"/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6019800" cy="4419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1676400"/>
            <a:ext cx="3505200" cy="6460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104379" y="3228340"/>
            <a:ext cx="2573786" cy="23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743200" y="4876800"/>
            <a:ext cx="6248400" cy="1828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non-positive data");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3836510" y="2263999"/>
            <a:ext cx="2193040" cy="20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</a:t>
            </a:r>
            <a:r>
              <a:rPr lang="ru-RU" dirty="0" smtClean="0"/>
              <a:t>операций, ограничения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609600" y="914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600" y="1676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2438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600" y="3200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3962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4724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600" y="5486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Если в классе определяются операции «==» и «!=», </a:t>
            </a:r>
            <a:r>
              <a:rPr lang="ru-RU" dirty="0" err="1" smtClean="0"/>
              <a:t>необходмо</a:t>
            </a:r>
            <a:r>
              <a:rPr lang="ru-RU" dirty="0" smtClean="0"/>
              <a:t> переопределить методы </a:t>
            </a:r>
            <a:r>
              <a:rPr lang="ru-RU" dirty="0" err="1" smtClean="0"/>
              <a:t>GetHashCode</a:t>
            </a:r>
            <a:r>
              <a:rPr lang="ru-RU" dirty="0" smtClean="0"/>
              <a:t> и </a:t>
            </a:r>
            <a:r>
              <a:rPr lang="ru-RU" dirty="0" err="1" smtClean="0"/>
              <a:t>Equals</a:t>
            </a:r>
            <a:endParaRPr lang="ru-RU" dirty="0" smtClean="0"/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304800" y="990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 smtClean="0">
                <a:solidFill>
                  <a:srgbClr val="002C78"/>
                </a:solidFill>
                <a:latin typeface="+mn-lt"/>
                <a:cs typeface="Arial" charset="0"/>
              </a:rPr>
              <a:t>1</a:t>
            </a:r>
            <a:endParaRPr lang="ru-RU" sz="2000" b="1" dirty="0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304800" y="1752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2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304800" y="2514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3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304800" y="3276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4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304800" y="4038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5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304800" y="4800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6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304800" y="5562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 smtClean="0">
                <a:solidFill>
                  <a:srgbClr val="002C78"/>
                </a:solidFill>
                <a:latin typeface="+mn-lt"/>
                <a:cs typeface="Arial" charset="0"/>
              </a:rPr>
              <a:t>7</a:t>
            </a:r>
            <a:endParaRPr lang="ru-RU" sz="2000" b="1" dirty="0">
              <a:solidFill>
                <a:srgbClr val="002C78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</a:t>
            </a:r>
            <a:r>
              <a:rPr lang="ru-RU" dirty="0" smtClean="0"/>
              <a:t>рекомендации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42" y="838200"/>
            <a:ext cx="8318858" cy="5486400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83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 smtClean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 smtClean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886200"/>
            <a:ext cx="2895600" cy="609600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886200" y="48006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smtClean="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91400" y="3795712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>
                <a:latin typeface="Consolas" pitchFamily="49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7681416" cy="3352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ru-RU" sz="1500" dirty="0" smtClean="0">
                <a:solidFill>
                  <a:srgbClr val="2750AB"/>
                </a:solidFill>
                <a:latin typeface="Consolas" pitchFamily="49" charset="0"/>
                <a:cs typeface="Consolas" pitchFamily="49" charset="0"/>
              </a:rPr>
              <a:t>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sz="15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500" dirty="0" smtClean="0">
                <a:solidFill>
                  <a:srgbClr val="2750AB"/>
                </a:solidFill>
                <a:latin typeface="Consolas" pitchFamily="49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sz="1500" b="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</a:t>
            </a:r>
            <a:r>
              <a:rPr lang="ru-RU" dirty="0" smtClean="0"/>
              <a:t>операции преобразования</a:t>
            </a:r>
            <a:endParaRPr lang="ru-RU" dirty="0"/>
          </a:p>
        </p:txBody>
      </p:sp>
      <p:pic>
        <p:nvPicPr>
          <p:cNvPr id="11" name="Content Placeholder 5" descr="arrow0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65873" flipV="1">
            <a:off x="3207825" y="1896333"/>
            <a:ext cx="2036162" cy="3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28600" y="685800"/>
            <a:ext cx="632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524000"/>
            <a:ext cx="5943600" cy="2895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228600" y="4114800"/>
            <a:ext cx="7162800" cy="2438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638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105400"/>
            <a:ext cx="28194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6321" flipV="1">
            <a:off x="4506413" y="5417869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pic>
        <p:nvPicPr>
          <p:cNvPr id="11" name="Content Placeholder 5" descr="arrow0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65873" flipV="1">
            <a:off x="2873974" y="2593413"/>
            <a:ext cx="2669690" cy="41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28600" y="685800"/>
            <a:ext cx="632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763000" cy="3886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838200" y="4495800"/>
            <a:ext cx="80010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Example.MyOtherMethod((Hour)lunch);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8500" y="1371600"/>
            <a:ext cx="57531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9" y="4191000"/>
            <a:ext cx="27432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(strCount);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типов, объектов, стека потока и управляемой кучи во время выполнения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26196"/>
            <a:ext cx="6705600" cy="5572091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82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типов, объектов, стека потока и управляемой кучи во время выполнения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417195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4705350" y="1828800"/>
            <a:ext cx="390525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</a:rPr>
              <a:t>Стековый кадр</a:t>
            </a:r>
            <a:r>
              <a:rPr lang="ru-RU" sz="1600" dirty="0">
                <a:solidFill>
                  <a:schemeClr val="tx1"/>
                </a:solidFill>
              </a:rPr>
              <a:t> — механизм передачи аргументов и выделения временной памяти (в процедурах языков программирования высокого уровня) с использованием системного </a:t>
            </a:r>
            <a:r>
              <a:rPr lang="ru-RU" sz="1600" dirty="0" smtClean="0">
                <a:solidFill>
                  <a:schemeClr val="tx1"/>
                </a:solidFill>
              </a:rPr>
              <a:t>стека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4705350" y="3886200"/>
            <a:ext cx="390525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>
                <a:solidFill>
                  <a:schemeClr val="tx1"/>
                </a:solidFill>
              </a:rPr>
              <a:t>Обычно системный стек используется для сохранения адресов возврата при вызове подпрограмм, а также сохранения/восстановления </a:t>
            </a:r>
            <a:r>
              <a:rPr lang="ru-RU" sz="1600" dirty="0" smtClean="0">
                <a:solidFill>
                  <a:schemeClr val="tx1"/>
                </a:solidFill>
              </a:rPr>
              <a:t>значений регистров процессора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97735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004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void M1()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string name = "Joe";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M2(name);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. . .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return;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400800" y="3124200"/>
            <a:ext cx="24384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Стек потока перед вызовом метода M1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002655" y="2425485"/>
            <a:ext cx="1945722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791200" y="47244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Размещение локальной переменной  name метода M1 в стеке потока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268524" y="3865853"/>
            <a:ext cx="2106128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685800" y="19812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  <a:endParaRPr lang="ru-RU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5" name="Rectangle 14"/>
          <p:cNvSpPr/>
          <p:nvPr/>
        </p:nvSpPr>
        <p:spPr>
          <a:xfrm>
            <a:off x="685800" y="17526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0" grpId="1" animBg="1"/>
      <p:bldP spid="12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791200" y="47244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Размещение аргументов  метода М2 и адреса возврата в стек потока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2" name="Flowchart: Document 11"/>
          <p:cNvSpPr/>
          <p:nvPr/>
        </p:nvSpPr>
        <p:spPr>
          <a:xfrm>
            <a:off x="685800" y="35814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M2(string 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length = s.Length;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tally;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43400" y="31242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s(string)</a:t>
            </a:r>
            <a:endParaRPr lang="ru-RU" dirty="0"/>
          </a:p>
        </p:txBody>
      </p:sp>
      <p:sp>
        <p:nvSpPr>
          <p:cNvPr id="15" name="Rectangle 14"/>
          <p:cNvSpPr/>
          <p:nvPr/>
        </p:nvSpPr>
        <p:spPr>
          <a:xfrm>
            <a:off x="4343400" y="36576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[return adress]</a:t>
            </a:r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685800" y="2209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  <a:endParaRPr lang="ru-RU" sz="1600" dirty="0"/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640285" y="4042538"/>
            <a:ext cx="1463629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8" name="Rectangle 17"/>
          <p:cNvSpPr/>
          <p:nvPr/>
        </p:nvSpPr>
        <p:spPr>
          <a:xfrm>
            <a:off x="685800" y="3733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M2(string 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2" name="Flowchart: Document 11"/>
          <p:cNvSpPr/>
          <p:nvPr/>
        </p:nvSpPr>
        <p:spPr>
          <a:xfrm>
            <a:off x="685800" y="35814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M2(string 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length = s.Length;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tally;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43400" y="31242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s(string)</a:t>
            </a:r>
            <a:endParaRPr lang="ru-RU" dirty="0"/>
          </a:p>
        </p:txBody>
      </p:sp>
      <p:sp>
        <p:nvSpPr>
          <p:cNvPr id="17" name="Rectangle 16"/>
          <p:cNvSpPr/>
          <p:nvPr/>
        </p:nvSpPr>
        <p:spPr>
          <a:xfrm>
            <a:off x="4343400" y="41910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Consolas" pitchFamily="49" charset="0"/>
                <a:cs typeface="Consolas" pitchFamily="49" charset="0"/>
              </a:rPr>
              <a:t>length(int)</a:t>
            </a:r>
            <a:endParaRPr lang="ru-RU" dirty="0"/>
          </a:p>
        </p:txBody>
      </p:sp>
      <p:sp>
        <p:nvSpPr>
          <p:cNvPr id="18" name="Rectangle 17"/>
          <p:cNvSpPr/>
          <p:nvPr/>
        </p:nvSpPr>
        <p:spPr>
          <a:xfrm>
            <a:off x="4343400" y="47244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Consolas" pitchFamily="49" charset="0"/>
                <a:cs typeface="Consolas" pitchFamily="49" charset="0"/>
              </a:rPr>
              <a:t>tally(int)</a:t>
            </a:r>
            <a:endParaRPr lang="ru-RU" dirty="0"/>
          </a:p>
        </p:txBody>
      </p:sp>
      <p:sp>
        <p:nvSpPr>
          <p:cNvPr id="19" name="Rounded Rectangle 18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867400" y="18288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Выделение в стеке потока памяти для локальных переменных метода М2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5800" y="41910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length = s.Length;</a:t>
            </a:r>
            <a:endParaRPr lang="ru-RU" sz="1600" dirty="0"/>
          </a:p>
        </p:txBody>
      </p:sp>
      <p:sp>
        <p:nvSpPr>
          <p:cNvPr id="21" name="Rectangle 20"/>
          <p:cNvSpPr/>
          <p:nvPr/>
        </p:nvSpPr>
        <p:spPr>
          <a:xfrm>
            <a:off x="4343400" y="36576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[return adress]</a:t>
            </a:r>
            <a:endParaRPr lang="ru-RU" dirty="0"/>
          </a:p>
        </p:txBody>
      </p:sp>
      <p:sp>
        <p:nvSpPr>
          <p:cNvPr id="22" name="Rectangle 21"/>
          <p:cNvSpPr/>
          <p:nvPr/>
        </p:nvSpPr>
        <p:spPr>
          <a:xfrm>
            <a:off x="685800" y="4495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tally;</a:t>
            </a:r>
            <a:endParaRPr lang="ru-RU" sz="1600" dirty="0"/>
          </a:p>
        </p:txBody>
      </p:sp>
      <p:sp>
        <p:nvSpPr>
          <p:cNvPr id="23" name="Rectangle 22"/>
          <p:cNvSpPr/>
          <p:nvPr/>
        </p:nvSpPr>
        <p:spPr>
          <a:xfrm>
            <a:off x="685800" y="39624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172127" flipV="1">
            <a:off x="6382923" y="3554577"/>
            <a:ext cx="2419743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685800" y="49530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  <a:endParaRPr lang="ru-RU" sz="1600" dirty="0"/>
          </a:p>
        </p:txBody>
      </p:sp>
      <p:sp>
        <p:nvSpPr>
          <p:cNvPr id="25" name="Rectangle 24"/>
          <p:cNvSpPr/>
          <p:nvPr/>
        </p:nvSpPr>
        <p:spPr>
          <a:xfrm>
            <a:off x="685800" y="51816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5" grpId="0" animBg="1"/>
      <p:bldP spid="20" grpId="0" animBg="1"/>
      <p:bldP spid="20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791200" y="47244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Стековый фрейм М2 возвращается в первоначальное состояние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685800" y="2209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  <a:endParaRPr lang="ru-RU" sz="1600" dirty="0"/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432458" y="3924883"/>
            <a:ext cx="1738062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9" name="Rectangle 18"/>
          <p:cNvSpPr/>
          <p:nvPr/>
        </p:nvSpPr>
        <p:spPr>
          <a:xfrm>
            <a:off x="685800" y="27432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  <a:endParaRPr lang="ru-RU" sz="1600" dirty="0"/>
          </a:p>
        </p:txBody>
      </p:sp>
      <p:sp>
        <p:nvSpPr>
          <p:cNvPr id="20" name="Rectangle 19"/>
          <p:cNvSpPr/>
          <p:nvPr/>
        </p:nvSpPr>
        <p:spPr>
          <a:xfrm>
            <a:off x="685800" y="2971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9600" y="4191000"/>
            <a:ext cx="4038600" cy="1676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Стековый фрейм М1 возвращается в первоначальное состояние, M1 возвращает управление вызывающей функции, устанавливая указатель команд процессора на адрес возврата</a:t>
            </a:r>
          </a:p>
        </p:txBody>
      </p:sp>
      <p:pic>
        <p:nvPicPr>
          <p:cNvPr id="22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274959" flipV="1">
            <a:off x="3611903" y="3604581"/>
            <a:ext cx="2276601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6" grpId="0" animBg="1"/>
      <p:bldP spid="19" grpId="0" animBg="1"/>
      <p:bldP spid="19" grpId="1" animBg="1"/>
      <p:bldP spid="20" grpId="0" animBg="1"/>
      <p:bldP spid="20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25" name="Flowchart: Document 24"/>
          <p:cNvSpPr/>
          <p:nvPr/>
        </p:nvSpPr>
        <p:spPr>
          <a:xfrm>
            <a:off x="762000" y="1447800"/>
            <a:ext cx="7086600" cy="4038600"/>
          </a:xfrm>
          <a:prstGeom prst="flowChartDocument">
            <a:avLst/>
          </a:pr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int GetYearsEmployed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Ge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ProgressReport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Employee Lookup(string name)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sealed class Manager : Employee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Ge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ProgressReport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... }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CLR загружена в процесс, его куча инициализирована, готовится вызов стека потока, в который загружен метод МЗ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6" name="Полилиния 5"/>
          <p:cNvSpPr/>
          <p:nvPr/>
        </p:nvSpPr>
        <p:spPr>
          <a:xfrm>
            <a:off x="228600" y="1159580"/>
            <a:ext cx="3013798" cy="661063"/>
          </a:xfrm>
          <a:custGeom>
            <a:avLst/>
            <a:gdLst>
              <a:gd name="connsiteX0" fmla="*/ 0 w 3013798"/>
              <a:gd name="connsiteY0" fmla="*/ 133095 h 798556"/>
              <a:gd name="connsiteX1" fmla="*/ 133095 w 3013798"/>
              <a:gd name="connsiteY1" fmla="*/ 0 h 798556"/>
              <a:gd name="connsiteX2" fmla="*/ 2880703 w 3013798"/>
              <a:gd name="connsiteY2" fmla="*/ 0 h 798556"/>
              <a:gd name="connsiteX3" fmla="*/ 3013798 w 3013798"/>
              <a:gd name="connsiteY3" fmla="*/ 133095 h 798556"/>
              <a:gd name="connsiteX4" fmla="*/ 3013798 w 3013798"/>
              <a:gd name="connsiteY4" fmla="*/ 665461 h 798556"/>
              <a:gd name="connsiteX5" fmla="*/ 2880703 w 3013798"/>
              <a:gd name="connsiteY5" fmla="*/ 798556 h 798556"/>
              <a:gd name="connsiteX6" fmla="*/ 133095 w 3013798"/>
              <a:gd name="connsiteY6" fmla="*/ 798556 h 798556"/>
              <a:gd name="connsiteX7" fmla="*/ 0 w 3013798"/>
              <a:gd name="connsiteY7" fmla="*/ 665461 h 798556"/>
              <a:gd name="connsiteX8" fmla="*/ 0 w 3013798"/>
              <a:gd name="connsiteY8" fmla="*/ 133095 h 7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798" h="798556">
                <a:moveTo>
                  <a:pt x="0" y="133095"/>
                </a:moveTo>
                <a:cubicBezTo>
                  <a:pt x="0" y="59589"/>
                  <a:pt x="59589" y="0"/>
                  <a:pt x="133095" y="0"/>
                </a:cubicBezTo>
                <a:lnTo>
                  <a:pt x="2880703" y="0"/>
                </a:lnTo>
                <a:cubicBezTo>
                  <a:pt x="2954209" y="0"/>
                  <a:pt x="3013798" y="59589"/>
                  <a:pt x="3013798" y="133095"/>
                </a:cubicBezTo>
                <a:lnTo>
                  <a:pt x="3013798" y="665461"/>
                </a:lnTo>
                <a:cubicBezTo>
                  <a:pt x="3013798" y="738967"/>
                  <a:pt x="2954209" y="798556"/>
                  <a:pt x="2880703" y="798556"/>
                </a:cubicBezTo>
                <a:lnTo>
                  <a:pt x="133095" y="798556"/>
                </a:lnTo>
                <a:cubicBezTo>
                  <a:pt x="59589" y="798556"/>
                  <a:pt x="0" y="738967"/>
                  <a:pt x="0" y="665461"/>
                </a:cubicBezTo>
                <a:lnTo>
                  <a:pt x="0" y="13309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7562" tIns="107562" rIns="107562" bIns="10756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i="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Именование методов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28600" y="1932046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при именовании глаголы или словосочетания помогает другим разработчикам понять назначениие кода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28600" y="2998169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соглашения именования методов «Pascal </a:t>
            </a:r>
            <a:r>
              <a:rPr lang="ru-RU" sz="1800" i="0" kern="1200" noProof="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case</a:t>
            </a:r>
            <a:r>
              <a:rPr lang="ru-RU" sz="1800" i="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» (</a:t>
            </a:r>
            <a:r>
              <a:rPr lang="en-US" sz="1800" kern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Pascal naming convention</a:t>
            </a:r>
            <a:r>
              <a:rPr lang="ru-RU" sz="1800" i="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). Не рекомендуется начинать имена методов с символа подчеркивания или строчной буквы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228600" y="4212912"/>
            <a:ext cx="2304694" cy="601482"/>
          </a:xfrm>
          <a:custGeom>
            <a:avLst/>
            <a:gdLst>
              <a:gd name="connsiteX0" fmla="*/ 0 w 2304694"/>
              <a:gd name="connsiteY0" fmla="*/ 121100 h 726583"/>
              <a:gd name="connsiteX1" fmla="*/ 121100 w 2304694"/>
              <a:gd name="connsiteY1" fmla="*/ 0 h 726583"/>
              <a:gd name="connsiteX2" fmla="*/ 2183594 w 2304694"/>
              <a:gd name="connsiteY2" fmla="*/ 0 h 726583"/>
              <a:gd name="connsiteX3" fmla="*/ 2304694 w 2304694"/>
              <a:gd name="connsiteY3" fmla="*/ 121100 h 726583"/>
              <a:gd name="connsiteX4" fmla="*/ 2304694 w 2304694"/>
              <a:gd name="connsiteY4" fmla="*/ 605483 h 726583"/>
              <a:gd name="connsiteX5" fmla="*/ 2183594 w 2304694"/>
              <a:gd name="connsiteY5" fmla="*/ 726583 h 726583"/>
              <a:gd name="connsiteX6" fmla="*/ 121100 w 2304694"/>
              <a:gd name="connsiteY6" fmla="*/ 726583 h 726583"/>
              <a:gd name="connsiteX7" fmla="*/ 0 w 2304694"/>
              <a:gd name="connsiteY7" fmla="*/ 605483 h 726583"/>
              <a:gd name="connsiteX8" fmla="*/ 0 w 2304694"/>
              <a:gd name="connsiteY8" fmla="*/ 121100 h 7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4694" h="726583">
                <a:moveTo>
                  <a:pt x="0" y="121100"/>
                </a:moveTo>
                <a:cubicBezTo>
                  <a:pt x="0" y="54218"/>
                  <a:pt x="54218" y="0"/>
                  <a:pt x="121100" y="0"/>
                </a:cubicBezTo>
                <a:lnTo>
                  <a:pt x="2183594" y="0"/>
                </a:lnTo>
                <a:cubicBezTo>
                  <a:pt x="2250476" y="0"/>
                  <a:pt x="2304694" y="54218"/>
                  <a:pt x="2304694" y="121100"/>
                </a:cubicBezTo>
                <a:lnTo>
                  <a:pt x="2304694" y="605483"/>
                </a:lnTo>
                <a:cubicBezTo>
                  <a:pt x="2304694" y="672365"/>
                  <a:pt x="2250476" y="726583"/>
                  <a:pt x="2183594" y="726583"/>
                </a:cubicBezTo>
                <a:lnTo>
                  <a:pt x="121100" y="726583"/>
                </a:lnTo>
                <a:cubicBezTo>
                  <a:pt x="54218" y="726583"/>
                  <a:pt x="0" y="672365"/>
                  <a:pt x="0" y="605483"/>
                </a:cubicBezTo>
                <a:lnTo>
                  <a:pt x="0" y="121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4049" tIns="104049" rIns="104049" bIns="1040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Тело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28600" y="4944843"/>
            <a:ext cx="8686800" cy="922557"/>
          </a:xfrm>
          <a:custGeom>
            <a:avLst/>
            <a:gdLst>
              <a:gd name="connsiteX0" fmla="*/ 0 w 8686800"/>
              <a:gd name="connsiteY0" fmla="*/ 153763 h 922557"/>
              <a:gd name="connsiteX1" fmla="*/ 153763 w 8686800"/>
              <a:gd name="connsiteY1" fmla="*/ 0 h 922557"/>
              <a:gd name="connsiteX2" fmla="*/ 8533037 w 8686800"/>
              <a:gd name="connsiteY2" fmla="*/ 0 h 922557"/>
              <a:gd name="connsiteX3" fmla="*/ 8686800 w 8686800"/>
              <a:gd name="connsiteY3" fmla="*/ 153763 h 922557"/>
              <a:gd name="connsiteX4" fmla="*/ 8686800 w 8686800"/>
              <a:gd name="connsiteY4" fmla="*/ 768794 h 922557"/>
              <a:gd name="connsiteX5" fmla="*/ 8533037 w 8686800"/>
              <a:gd name="connsiteY5" fmla="*/ 922557 h 922557"/>
              <a:gd name="connsiteX6" fmla="*/ 153763 w 8686800"/>
              <a:gd name="connsiteY6" fmla="*/ 922557 h 922557"/>
              <a:gd name="connsiteX7" fmla="*/ 0 w 8686800"/>
              <a:gd name="connsiteY7" fmla="*/ 768794 h 922557"/>
              <a:gd name="connsiteX8" fmla="*/ 0 w 8686800"/>
              <a:gd name="connsiteY8" fmla="*/ 153763 h 9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22557">
                <a:moveTo>
                  <a:pt x="0" y="153763"/>
                </a:moveTo>
                <a:cubicBezTo>
                  <a:pt x="0" y="68842"/>
                  <a:pt x="68842" y="0"/>
                  <a:pt x="153763" y="0"/>
                </a:cubicBezTo>
                <a:lnTo>
                  <a:pt x="8533037" y="0"/>
                </a:lnTo>
                <a:cubicBezTo>
                  <a:pt x="8617958" y="0"/>
                  <a:pt x="8686800" y="68842"/>
                  <a:pt x="8686800" y="153763"/>
                </a:cubicBezTo>
                <a:lnTo>
                  <a:pt x="8686800" y="768794"/>
                </a:lnTo>
                <a:cubicBezTo>
                  <a:pt x="8686800" y="853715"/>
                  <a:pt x="8617958" y="922557"/>
                  <a:pt x="8533037" y="922557"/>
                </a:cubicBezTo>
                <a:lnTo>
                  <a:pt x="153763" y="922557"/>
                </a:lnTo>
                <a:cubicBezTo>
                  <a:pt x="68842" y="922557"/>
                  <a:pt x="0" y="853715"/>
                  <a:pt x="0" y="768794"/>
                </a:cubicBezTo>
                <a:lnTo>
                  <a:pt x="0" y="15376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3616" tIns="113616" rIns="113616" bIns="11361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Блок кода C#, который реализуется с использованием любой из имеющихся в C# программных конструкций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При вызове </a:t>
            </a:r>
            <a:r>
              <a:rPr lang="ru-RU" dirty="0" smtClean="0"/>
              <a:t>метода </a:t>
            </a:r>
            <a:r>
              <a:rPr lang="en-US" dirty="0" smtClean="0"/>
              <a:t>МЗ создаются объекты типа Employee и Manager</a:t>
            </a:r>
            <a:endParaRPr lang="ru-RU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4800" y="37338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Employee e;</a:t>
            </a:r>
            <a:endParaRPr lang="ru-RU" sz="1400" dirty="0"/>
          </a:p>
        </p:txBody>
      </p:sp>
      <p:sp>
        <p:nvSpPr>
          <p:cNvPr id="35" name="Rectangle 34"/>
          <p:cNvSpPr/>
          <p:nvPr/>
        </p:nvSpPr>
        <p:spPr>
          <a:xfrm>
            <a:off x="304800" y="39624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int year;</a:t>
            </a:r>
            <a:endParaRPr lang="ru-RU" sz="1400" dirty="0"/>
          </a:p>
        </p:txBody>
      </p:sp>
      <p:sp>
        <p:nvSpPr>
          <p:cNvPr id="36" name="Rectangle 35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24200" y="1828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null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590800" y="19812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Выделение памяти в стеке потока для локальных переменных метода МЗ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4800" y="41910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 = new Manager();</a:t>
            </a:r>
            <a:endParaRPr lang="ru-RU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4" idx="3"/>
          </p:cNvCxnSpPr>
          <p:nvPr/>
        </p:nvCxnSpPr>
        <p:spPr>
          <a:xfrm>
            <a:off x="2819400" y="1981200"/>
            <a:ext cx="12954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04800" y="5943600"/>
            <a:ext cx="85344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Создание и инициализация объекта Manager</a:t>
            </a:r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4800" y="44196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 = Employee.Lookup("Joe");</a:t>
            </a:r>
            <a:endParaRPr lang="ru-RU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Статический метод Lookup в Employee выделяет память и инициализирует объект Manager значением Joe</a:t>
            </a:r>
            <a:endParaRPr lang="ru-RU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29600" y="42672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4800" y="46482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year = e.GetYearsEmployeed();</a:t>
            </a:r>
            <a:endParaRPr lang="ru-RU" sz="1400" dirty="0"/>
          </a:p>
        </p:txBody>
      </p:sp>
      <p:cxnSp>
        <p:nvCxnSpPr>
          <p:cNvPr id="35" name="Elbow Connector 34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04800" y="5943600"/>
            <a:ext cx="859354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Невиртуальный экземплярный метод GetYearsEmployeed в Employee возвращает значение 5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848600" y="4722812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e.GetProgressReport();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29600" y="2514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8229600" y="42672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4800" y="48768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/>
          </a:p>
        </p:txBody>
      </p:sp>
      <p:cxnSp>
        <p:nvCxnSpPr>
          <p:cNvPr id="35" name="Elbow Connector 34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04800" y="5715000"/>
            <a:ext cx="86106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При вызове виртуального метода GetProgressReport экземпляра Employee будет вызвана переопределенная реализация этого метода в Manager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848600" y="4722812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24800" y="2819400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962400" y="4343400"/>
            <a:ext cx="1981200" cy="1371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14800" y="40386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Type Type Object</a:t>
            </a:r>
            <a:endParaRPr lang="ru-RU" sz="1600" dirty="0">
              <a:latin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962400" y="5181600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29600" y="2514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8229600" y="42672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Объекты типа Manager и Employee как экземпляры типа System.Type</a:t>
            </a:r>
            <a:endParaRPr lang="ru-RU" dirty="0"/>
          </a:p>
        </p:txBody>
      </p:sp>
      <p:cxnSp>
        <p:nvCxnSpPr>
          <p:cNvPr id="35" name="Elbow Connector 34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848600" y="4722812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924800" y="2819400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>
            <a:off x="6019800" y="1981200"/>
            <a:ext cx="2286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4" idx="1"/>
          </p:cNvCxnSpPr>
          <p:nvPr/>
        </p:nvCxnSpPr>
        <p:spPr>
          <a:xfrm rot="5400000">
            <a:off x="4724400" y="3276600"/>
            <a:ext cx="25908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1"/>
          </p:cNvCxnSpPr>
          <p:nvPr/>
        </p:nvCxnSpPr>
        <p:spPr>
          <a:xfrm rot="10800000">
            <a:off x="5715000" y="4572000"/>
            <a:ext cx="3048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19800" y="3810000"/>
            <a:ext cx="1524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/>
          <p:nvPr/>
        </p:nvCxnSpPr>
        <p:spPr>
          <a:xfrm>
            <a:off x="4038600" y="4572000"/>
            <a:ext cx="76200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ctrTitle"/>
          </p:nvPr>
        </p:nvSpPr>
        <p:spPr>
          <a:xfrm>
            <a:off x="2938463" y="2206625"/>
            <a:ext cx="4876800" cy="12223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latin typeface="Helvetica LT Std" pitchFamily="34" charset="0"/>
              </a:rPr>
              <a:t>Спасибо за внимание</a:t>
            </a:r>
            <a:endParaRPr lang="en-US" dirty="0">
              <a:latin typeface="Helvetica LT Std" pitchFamily="34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 bwMode="auto">
          <a:xfrm>
            <a:off x="2947988" y="4049712"/>
            <a:ext cx="5434012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БГУ, ММФ, </a:t>
            </a:r>
            <a:r>
              <a:rPr lang="ru-RU" sz="1600" dirty="0" smtClean="0">
                <a:latin typeface="+mn-lt"/>
              </a:rPr>
              <a:t>к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афедра веб-технологий и компьютерного моделирования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Автор: к. ф.-м. н., доцент, Кравчук Анжелика Ивановна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e-mail: anzhelika.kravchuk@gmail.com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7" name="Полилиния 6"/>
          <p:cNvSpPr/>
          <p:nvPr/>
        </p:nvSpPr>
        <p:spPr>
          <a:xfrm>
            <a:off x="245659" y="761179"/>
            <a:ext cx="8635204" cy="497276"/>
          </a:xfrm>
          <a:custGeom>
            <a:avLst/>
            <a:gdLst>
              <a:gd name="connsiteX0" fmla="*/ 0 w 4254968"/>
              <a:gd name="connsiteY0" fmla="*/ 82881 h 497276"/>
              <a:gd name="connsiteX1" fmla="*/ 82881 w 4254968"/>
              <a:gd name="connsiteY1" fmla="*/ 0 h 497276"/>
              <a:gd name="connsiteX2" fmla="*/ 4172087 w 4254968"/>
              <a:gd name="connsiteY2" fmla="*/ 0 h 497276"/>
              <a:gd name="connsiteX3" fmla="*/ 4254968 w 4254968"/>
              <a:gd name="connsiteY3" fmla="*/ 82881 h 497276"/>
              <a:gd name="connsiteX4" fmla="*/ 4254968 w 4254968"/>
              <a:gd name="connsiteY4" fmla="*/ 414395 h 497276"/>
              <a:gd name="connsiteX5" fmla="*/ 4172087 w 4254968"/>
              <a:gd name="connsiteY5" fmla="*/ 497276 h 497276"/>
              <a:gd name="connsiteX6" fmla="*/ 82881 w 4254968"/>
              <a:gd name="connsiteY6" fmla="*/ 497276 h 497276"/>
              <a:gd name="connsiteX7" fmla="*/ 0 w 4254968"/>
              <a:gd name="connsiteY7" fmla="*/ 414395 h 497276"/>
              <a:gd name="connsiteX8" fmla="*/ 0 w 4254968"/>
              <a:gd name="connsiteY8" fmla="*/ 82881 h 4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968" h="497276">
                <a:moveTo>
                  <a:pt x="0" y="82881"/>
                </a:moveTo>
                <a:cubicBezTo>
                  <a:pt x="0" y="37107"/>
                  <a:pt x="37107" y="0"/>
                  <a:pt x="82881" y="0"/>
                </a:cubicBezTo>
                <a:lnTo>
                  <a:pt x="4172087" y="0"/>
                </a:lnTo>
                <a:cubicBezTo>
                  <a:pt x="4217861" y="0"/>
                  <a:pt x="4254968" y="37107"/>
                  <a:pt x="4254968" y="82881"/>
                </a:cubicBezTo>
                <a:lnTo>
                  <a:pt x="4254968" y="414395"/>
                </a:lnTo>
                <a:cubicBezTo>
                  <a:pt x="4254968" y="460169"/>
                  <a:pt x="4217861" y="497276"/>
                  <a:pt x="4172087" y="497276"/>
                </a:cubicBezTo>
                <a:lnTo>
                  <a:pt x="82881" y="497276"/>
                </a:lnTo>
                <a:cubicBezTo>
                  <a:pt x="37107" y="497276"/>
                  <a:pt x="0" y="460169"/>
                  <a:pt x="0" y="414395"/>
                </a:cubicBezTo>
                <a:lnTo>
                  <a:pt x="0" y="8288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2855" tIns="92855" rIns="92855" bIns="9285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параметров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45659" y="1361447"/>
            <a:ext cx="8656093" cy="834006"/>
          </a:xfrm>
          <a:custGeom>
            <a:avLst/>
            <a:gdLst>
              <a:gd name="connsiteX0" fmla="*/ 0 w 8686800"/>
              <a:gd name="connsiteY0" fmla="*/ 139004 h 834006"/>
              <a:gd name="connsiteX1" fmla="*/ 139004 w 8686800"/>
              <a:gd name="connsiteY1" fmla="*/ 0 h 834006"/>
              <a:gd name="connsiteX2" fmla="*/ 8547796 w 8686800"/>
              <a:gd name="connsiteY2" fmla="*/ 0 h 834006"/>
              <a:gd name="connsiteX3" fmla="*/ 8686800 w 8686800"/>
              <a:gd name="connsiteY3" fmla="*/ 139004 h 834006"/>
              <a:gd name="connsiteX4" fmla="*/ 8686800 w 8686800"/>
              <a:gd name="connsiteY4" fmla="*/ 695002 h 834006"/>
              <a:gd name="connsiteX5" fmla="*/ 8547796 w 8686800"/>
              <a:gd name="connsiteY5" fmla="*/ 834006 h 834006"/>
              <a:gd name="connsiteX6" fmla="*/ 139004 w 8686800"/>
              <a:gd name="connsiteY6" fmla="*/ 834006 h 834006"/>
              <a:gd name="connsiteX7" fmla="*/ 0 w 8686800"/>
              <a:gd name="connsiteY7" fmla="*/ 695002 h 834006"/>
              <a:gd name="connsiteX8" fmla="*/ 0 w 8686800"/>
              <a:gd name="connsiteY8" fmla="*/ 139004 h 8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34006">
                <a:moveTo>
                  <a:pt x="0" y="139004"/>
                </a:moveTo>
                <a:cubicBezTo>
                  <a:pt x="0" y="62234"/>
                  <a:pt x="62234" y="0"/>
                  <a:pt x="139004" y="0"/>
                </a:cubicBezTo>
                <a:lnTo>
                  <a:pt x="8547796" y="0"/>
                </a:lnTo>
                <a:cubicBezTo>
                  <a:pt x="8624566" y="0"/>
                  <a:pt x="8686800" y="62234"/>
                  <a:pt x="8686800" y="139004"/>
                </a:cubicBezTo>
                <a:lnTo>
                  <a:pt x="8686800" y="695002"/>
                </a:lnTo>
                <a:cubicBezTo>
                  <a:pt x="8686800" y="771772"/>
                  <a:pt x="8624566" y="834006"/>
                  <a:pt x="8547796" y="834006"/>
                </a:cubicBezTo>
                <a:lnTo>
                  <a:pt x="139004" y="834006"/>
                </a:lnTo>
                <a:cubicBezTo>
                  <a:pt x="62234" y="834006"/>
                  <a:pt x="0" y="771772"/>
                  <a:pt x="0" y="695002"/>
                </a:cubicBezTo>
                <a:lnTo>
                  <a:pt x="0" y="1390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9293" tIns="109293" rIns="109293" bIns="10929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Локальные переменные, которые создаются при работе метода и заполняются значениями, указанными при вызове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59307" y="2306317"/>
            <a:ext cx="8656093" cy="748272"/>
          </a:xfrm>
          <a:custGeom>
            <a:avLst/>
            <a:gdLst>
              <a:gd name="connsiteX0" fmla="*/ 0 w 8686800"/>
              <a:gd name="connsiteY0" fmla="*/ 124714 h 748272"/>
              <a:gd name="connsiteX1" fmla="*/ 124714 w 8686800"/>
              <a:gd name="connsiteY1" fmla="*/ 0 h 748272"/>
              <a:gd name="connsiteX2" fmla="*/ 8562086 w 8686800"/>
              <a:gd name="connsiteY2" fmla="*/ 0 h 748272"/>
              <a:gd name="connsiteX3" fmla="*/ 8686800 w 8686800"/>
              <a:gd name="connsiteY3" fmla="*/ 124714 h 748272"/>
              <a:gd name="connsiteX4" fmla="*/ 8686800 w 8686800"/>
              <a:gd name="connsiteY4" fmla="*/ 623558 h 748272"/>
              <a:gd name="connsiteX5" fmla="*/ 8562086 w 8686800"/>
              <a:gd name="connsiteY5" fmla="*/ 748272 h 748272"/>
              <a:gd name="connsiteX6" fmla="*/ 124714 w 8686800"/>
              <a:gd name="connsiteY6" fmla="*/ 748272 h 748272"/>
              <a:gd name="connsiteX7" fmla="*/ 0 w 8686800"/>
              <a:gd name="connsiteY7" fmla="*/ 623558 h 748272"/>
              <a:gd name="connsiteX8" fmla="*/ 0 w 8686800"/>
              <a:gd name="connsiteY8" fmla="*/ 124714 h 7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748272">
                <a:moveTo>
                  <a:pt x="0" y="124714"/>
                </a:moveTo>
                <a:cubicBezTo>
                  <a:pt x="0" y="55836"/>
                  <a:pt x="55836" y="0"/>
                  <a:pt x="124714" y="0"/>
                </a:cubicBezTo>
                <a:lnTo>
                  <a:pt x="8562086" y="0"/>
                </a:lnTo>
                <a:cubicBezTo>
                  <a:pt x="8630964" y="0"/>
                  <a:pt x="8686800" y="55836"/>
                  <a:pt x="8686800" y="124714"/>
                </a:cubicBezTo>
                <a:lnTo>
                  <a:pt x="8686800" y="623558"/>
                </a:lnTo>
                <a:cubicBezTo>
                  <a:pt x="8686800" y="692436"/>
                  <a:pt x="8630964" y="748272"/>
                  <a:pt x="8562086" y="748272"/>
                </a:cubicBezTo>
                <a:lnTo>
                  <a:pt x="124714" y="748272"/>
                </a:lnTo>
                <a:cubicBezTo>
                  <a:pt x="55836" y="748272"/>
                  <a:pt x="0" y="692436"/>
                  <a:pt x="0" y="623558"/>
                </a:cubicBezTo>
                <a:lnTo>
                  <a:pt x="0" y="1247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08" tIns="105108" rIns="105108" bIns="10510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Параметры именуются в соответствии с </a:t>
            </a:r>
            <a:r>
              <a:rPr lang="ru-RU" sz="1800" i="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соглашением именования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«Camel case»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59307" y="3179254"/>
            <a:ext cx="8656093" cy="554545"/>
          </a:xfrm>
          <a:custGeom>
            <a:avLst/>
            <a:gdLst>
              <a:gd name="connsiteX0" fmla="*/ 0 w 8656093"/>
              <a:gd name="connsiteY0" fmla="*/ 88427 h 530554"/>
              <a:gd name="connsiteX1" fmla="*/ 88427 w 8656093"/>
              <a:gd name="connsiteY1" fmla="*/ 0 h 530554"/>
              <a:gd name="connsiteX2" fmla="*/ 8567666 w 8656093"/>
              <a:gd name="connsiteY2" fmla="*/ 0 h 530554"/>
              <a:gd name="connsiteX3" fmla="*/ 8656093 w 8656093"/>
              <a:gd name="connsiteY3" fmla="*/ 88427 h 530554"/>
              <a:gd name="connsiteX4" fmla="*/ 8656093 w 8656093"/>
              <a:gd name="connsiteY4" fmla="*/ 442127 h 530554"/>
              <a:gd name="connsiteX5" fmla="*/ 8567666 w 8656093"/>
              <a:gd name="connsiteY5" fmla="*/ 530554 h 530554"/>
              <a:gd name="connsiteX6" fmla="*/ 88427 w 8656093"/>
              <a:gd name="connsiteY6" fmla="*/ 530554 h 530554"/>
              <a:gd name="connsiteX7" fmla="*/ 0 w 8656093"/>
              <a:gd name="connsiteY7" fmla="*/ 442127 h 530554"/>
              <a:gd name="connsiteX8" fmla="*/ 0 w 8656093"/>
              <a:gd name="connsiteY8" fmla="*/ 88427 h 53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530554">
                <a:moveTo>
                  <a:pt x="0" y="88427"/>
                </a:moveTo>
                <a:cubicBezTo>
                  <a:pt x="0" y="39590"/>
                  <a:pt x="39590" y="0"/>
                  <a:pt x="88427" y="0"/>
                </a:cubicBezTo>
                <a:lnTo>
                  <a:pt x="8567666" y="0"/>
                </a:lnTo>
                <a:cubicBezTo>
                  <a:pt x="8616503" y="0"/>
                  <a:pt x="8656093" y="39590"/>
                  <a:pt x="8656093" y="88427"/>
                </a:cubicBezTo>
                <a:lnTo>
                  <a:pt x="8656093" y="442127"/>
                </a:lnTo>
                <a:cubicBezTo>
                  <a:pt x="8656093" y="490964"/>
                  <a:pt x="8616503" y="530554"/>
                  <a:pt x="8567666" y="530554"/>
                </a:cubicBezTo>
                <a:lnTo>
                  <a:pt x="88427" y="530554"/>
                </a:lnTo>
                <a:cubicBezTo>
                  <a:pt x="39590" y="530554"/>
                  <a:pt x="0" y="490964"/>
                  <a:pt x="0" y="442127"/>
                </a:cubicBezTo>
                <a:lnTo>
                  <a:pt x="0" y="8842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480" tIns="94480" rIns="94480" bIns="944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типа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59307" y="3858464"/>
            <a:ext cx="8656093" cy="765937"/>
          </a:xfrm>
          <a:custGeom>
            <a:avLst/>
            <a:gdLst>
              <a:gd name="connsiteX0" fmla="*/ 0 w 8656093"/>
              <a:gd name="connsiteY0" fmla="*/ 127659 h 765937"/>
              <a:gd name="connsiteX1" fmla="*/ 127659 w 8656093"/>
              <a:gd name="connsiteY1" fmla="*/ 0 h 765937"/>
              <a:gd name="connsiteX2" fmla="*/ 8528434 w 8656093"/>
              <a:gd name="connsiteY2" fmla="*/ 0 h 765937"/>
              <a:gd name="connsiteX3" fmla="*/ 8656093 w 8656093"/>
              <a:gd name="connsiteY3" fmla="*/ 127659 h 765937"/>
              <a:gd name="connsiteX4" fmla="*/ 8656093 w 8656093"/>
              <a:gd name="connsiteY4" fmla="*/ 638278 h 765937"/>
              <a:gd name="connsiteX5" fmla="*/ 8528434 w 8656093"/>
              <a:gd name="connsiteY5" fmla="*/ 765937 h 765937"/>
              <a:gd name="connsiteX6" fmla="*/ 127659 w 8656093"/>
              <a:gd name="connsiteY6" fmla="*/ 765937 h 765937"/>
              <a:gd name="connsiteX7" fmla="*/ 0 w 8656093"/>
              <a:gd name="connsiteY7" fmla="*/ 638278 h 765937"/>
              <a:gd name="connsiteX8" fmla="*/ 0 w 8656093"/>
              <a:gd name="connsiteY8" fmla="*/ 127659 h 7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765937">
                <a:moveTo>
                  <a:pt x="0" y="127659"/>
                </a:moveTo>
                <a:cubicBezTo>
                  <a:pt x="0" y="57155"/>
                  <a:pt x="57155" y="0"/>
                  <a:pt x="127659" y="0"/>
                </a:cubicBezTo>
                <a:lnTo>
                  <a:pt x="8528434" y="0"/>
                </a:lnTo>
                <a:cubicBezTo>
                  <a:pt x="8598938" y="0"/>
                  <a:pt x="8656093" y="57155"/>
                  <a:pt x="8656093" y="127659"/>
                </a:cubicBezTo>
                <a:lnTo>
                  <a:pt x="8656093" y="638278"/>
                </a:lnTo>
                <a:cubicBezTo>
                  <a:pt x="8656093" y="708782"/>
                  <a:pt x="8598938" y="765937"/>
                  <a:pt x="8528434" y="765937"/>
                </a:cubicBezTo>
                <a:lnTo>
                  <a:pt x="127659" y="765937"/>
                </a:lnTo>
                <a:cubicBezTo>
                  <a:pt x="57155" y="765937"/>
                  <a:pt x="0" y="708782"/>
                  <a:pt x="0" y="638278"/>
                </a:cubicBezTo>
                <a:lnTo>
                  <a:pt x="0" y="1276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970" tIns="105970" rIns="105970" bIns="10597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Все методы должны иметь тип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45658" y="4742242"/>
            <a:ext cx="8669741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...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609600"/>
            <a:ext cx="8674290" cy="1447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141629"/>
            <a:ext cx="67818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90681" y="3444829"/>
            <a:ext cx="7241146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4774361"/>
            <a:ext cx="40386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3949890" y="5002961"/>
            <a:ext cx="34290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result = Sum(i++, i+j);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4130858"/>
            <a:ext cx="6858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Аргументы метода вычисляются в строгом порядке слева-направо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69627" y="5002961"/>
            <a:ext cx="2362200" cy="508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result =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9600" y="4984625"/>
            <a:ext cx="457200" cy="54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Program Constructions</Template>
  <TotalTime>15271</TotalTime>
  <Words>6611</Words>
  <Application>Microsoft Macintosh PowerPoint</Application>
  <PresentationFormat>On-screen Show (4:3)</PresentationFormat>
  <Paragraphs>1300</Paragraphs>
  <Slides>77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 Black</vt:lpstr>
      <vt:lpstr>Calibri</vt:lpstr>
      <vt:lpstr>Consolas</vt:lpstr>
      <vt:lpstr>Courier New</vt:lpstr>
      <vt:lpstr>Helvetica</vt:lpstr>
      <vt:lpstr>Helvetica LT Std</vt:lpstr>
      <vt:lpstr>Lucida Grande</vt:lpstr>
      <vt:lpstr>Narkisim</vt:lpstr>
      <vt:lpstr>Trebuchet MS</vt:lpstr>
      <vt:lpstr>Wingdings</vt:lpstr>
      <vt:lpstr>Arial</vt:lpstr>
      <vt:lpstr>EPAM_PPT_General_Template_20150223</vt:lpstr>
      <vt:lpstr>PowerPoint Presentation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Вызов метода</vt:lpstr>
      <vt:lpstr>Вызов метода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Вызов метода</vt:lpstr>
      <vt:lpstr>Вызов метода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 </vt:lpstr>
      <vt:lpstr>Необязательные параметры </vt:lpstr>
      <vt:lpstr>Именованные аргументы </vt:lpstr>
      <vt:lpstr>Параметры значения (value parameters)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Спасибо за внимание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Microsoft Office User</cp:lastModifiedBy>
  <cp:revision>735</cp:revision>
  <dcterms:created xsi:type="dcterms:W3CDTF">2008-09-08T12:48:20Z</dcterms:created>
  <dcterms:modified xsi:type="dcterms:W3CDTF">2016-01-31T13:50:34Z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